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01" r:id="rId3"/>
    <p:sldId id="288" r:id="rId4"/>
    <p:sldId id="258" r:id="rId5"/>
    <p:sldId id="318" r:id="rId6"/>
    <p:sldId id="298" r:id="rId7"/>
    <p:sldId id="264" r:id="rId8"/>
    <p:sldId id="304" r:id="rId9"/>
    <p:sldId id="305" r:id="rId10"/>
    <p:sldId id="306" r:id="rId11"/>
    <p:sldId id="310" r:id="rId12"/>
    <p:sldId id="311" r:id="rId13"/>
    <p:sldId id="312" r:id="rId14"/>
    <p:sldId id="313" r:id="rId15"/>
    <p:sldId id="314" r:id="rId16"/>
    <p:sldId id="315" r:id="rId17"/>
    <p:sldId id="307" r:id="rId18"/>
    <p:sldId id="308" r:id="rId19"/>
    <p:sldId id="309" r:id="rId20"/>
    <p:sldId id="316" r:id="rId21"/>
    <p:sldId id="317" r:id="rId22"/>
    <p:sldId id="289" r:id="rId23"/>
    <p:sldId id="290" r:id="rId24"/>
    <p:sldId id="259" r:id="rId25"/>
    <p:sldId id="303" r:id="rId26"/>
    <p:sldId id="319" r:id="rId27"/>
    <p:sldId id="284" r:id="rId28"/>
    <p:sldId id="274" r:id="rId29"/>
    <p:sldId id="261" r:id="rId30"/>
    <p:sldId id="322" r:id="rId31"/>
    <p:sldId id="324" r:id="rId32"/>
    <p:sldId id="323" r:id="rId33"/>
    <p:sldId id="326" r:id="rId34"/>
    <p:sldId id="321" r:id="rId35"/>
    <p:sldId id="329" r:id="rId36"/>
    <p:sldId id="320" r:id="rId37"/>
    <p:sldId id="330" r:id="rId38"/>
    <p:sldId id="273" r:id="rId39"/>
    <p:sldId id="295" r:id="rId40"/>
    <p:sldId id="327" r:id="rId41"/>
    <p:sldId id="32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6" d="100"/>
          <a:sy n="86" d="100"/>
        </p:scale>
        <p:origin x="55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10/31/2019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10/31/2019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10/31/2019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10/31/2019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10/31/2019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10/31/2019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10/31/2019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10/31/2019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10/31/2019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10/31/2019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10/31/2019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10/31/2019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ircuitdigest.com/microcontroller-projects/sending-sensor-data-to-android-phone-using-arduino-nrf24l01-over-bluetooth-bl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wikipedia.org/wiki/Hearing_rang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5.wmf"/></Relationships>
</file>

<file path=ppt/slides/_rels/slide37.xml.rels><?xml version="1.0" encoding="UTF-8" standalone="yes"?>
<Relationships xmlns="http://schemas.openxmlformats.org/package/2006/relationships"><Relationship Id="rId2" Type="http://schemas.openxmlformats.org/officeDocument/2006/relationships/hyperlink" Target="https://www.arduino.cc/reference/en/language/functions/time/milli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26F9-368B-437C-A829-9B72AAB5B151}"/>
              </a:ext>
            </a:extLst>
          </p:cNvPr>
          <p:cNvSpPr>
            <a:spLocks noGrp="1"/>
          </p:cNvSpPr>
          <p:nvPr>
            <p:ph type="ctrTitle"/>
          </p:nvPr>
        </p:nvSpPr>
        <p:spPr/>
        <p:txBody>
          <a:bodyPr>
            <a:normAutofit/>
          </a:bodyPr>
          <a:lstStyle/>
          <a:p>
            <a:pPr algn="r"/>
            <a:r>
              <a:rPr lang="en-US" dirty="0"/>
              <a:t>Sending Sensor Data To Android Phone</a:t>
            </a:r>
          </a:p>
        </p:txBody>
      </p:sp>
      <p:sp>
        <p:nvSpPr>
          <p:cNvPr id="3" name="Subtitle 2">
            <a:extLst>
              <a:ext uri="{FF2B5EF4-FFF2-40B4-BE49-F238E27FC236}">
                <a16:creationId xmlns:a16="http://schemas.microsoft.com/office/drawing/2014/main" id="{B3293936-73D3-4160-9F9C-CAB57CBA9476}"/>
              </a:ext>
            </a:extLst>
          </p:cNvPr>
          <p:cNvSpPr>
            <a:spLocks noGrp="1"/>
          </p:cNvSpPr>
          <p:nvPr>
            <p:ph type="subTitle" idx="1"/>
          </p:nvPr>
        </p:nvSpPr>
        <p:spPr>
          <a:xfrm>
            <a:off x="1371600" y="3632200"/>
            <a:ext cx="9448800" cy="3008745"/>
          </a:xfrm>
        </p:spPr>
        <p:txBody>
          <a:bodyPr>
            <a:normAutofit/>
          </a:bodyPr>
          <a:lstStyle/>
          <a:p>
            <a:pPr algn="r"/>
            <a:r>
              <a:rPr lang="en-US" dirty="0">
                <a:hlinkClick r:id="rId2"/>
              </a:rPr>
              <a:t>https://circuitdigest.com/microcontroller-projects/sending-sensor-data-to-android-phone-using-arduino-nrf24l01-over-bluetooth-ble</a:t>
            </a:r>
            <a:endParaRPr lang="en-US" dirty="0"/>
          </a:p>
        </p:txBody>
      </p:sp>
    </p:spTree>
    <p:extLst>
      <p:ext uri="{BB962C8B-B14F-4D97-AF65-F5344CB8AC3E}">
        <p14:creationId xmlns:p14="http://schemas.microsoft.com/office/powerpoint/2010/main" val="771306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a:t>
            </a:r>
            <a:br>
              <a:rPr lang="en-US" dirty="0"/>
            </a:br>
            <a:r>
              <a:rPr lang="en-US" dirty="0"/>
              <a:t>Hooking Up the HC-SR04</a:t>
            </a:r>
          </a:p>
        </p:txBody>
      </p:sp>
      <p:sp>
        <p:nvSpPr>
          <p:cNvPr id="4" name="Rectangle 3">
            <a:extLst>
              <a:ext uri="{FF2B5EF4-FFF2-40B4-BE49-F238E27FC236}">
                <a16:creationId xmlns:a16="http://schemas.microsoft.com/office/drawing/2014/main" id="{633B8670-9E26-4E78-96CD-26F5C7D9D647}"/>
              </a:ext>
            </a:extLst>
          </p:cNvPr>
          <p:cNvSpPr/>
          <p:nvPr/>
        </p:nvSpPr>
        <p:spPr>
          <a:xfrm>
            <a:off x="366943" y="2057401"/>
            <a:ext cx="6096000" cy="2092881"/>
          </a:xfrm>
          <a:prstGeom prst="rect">
            <a:avLst/>
          </a:prstGeom>
        </p:spPr>
        <p:txBody>
          <a:bodyPr>
            <a:spAutoFit/>
          </a:bodyPr>
          <a:lstStyle/>
          <a:p>
            <a:r>
              <a:rPr lang="en-US" sz="1000" dirty="0"/>
              <a:t>// Hook up HC-SR04 with Trig to Arduino Pin 10, Echo to Arduino pin 13</a:t>
            </a:r>
          </a:p>
          <a:p>
            <a:endParaRPr lang="en-US" sz="1000" dirty="0"/>
          </a:p>
          <a:p>
            <a:r>
              <a:rPr lang="en-US" sz="1000" dirty="0"/>
              <a:t>#define </a:t>
            </a:r>
            <a:r>
              <a:rPr lang="en-US" sz="1000" dirty="0" err="1"/>
              <a:t>trigPin</a:t>
            </a:r>
            <a:r>
              <a:rPr lang="en-US" sz="1000" dirty="0"/>
              <a:t> 10</a:t>
            </a:r>
          </a:p>
          <a:p>
            <a:r>
              <a:rPr lang="en-US" sz="1000" dirty="0"/>
              <a:t>#define </a:t>
            </a:r>
            <a:r>
              <a:rPr lang="en-US" sz="1000" dirty="0" err="1"/>
              <a:t>echoPin</a:t>
            </a:r>
            <a:r>
              <a:rPr lang="en-US" sz="1000" dirty="0"/>
              <a:t> 13</a:t>
            </a:r>
          </a:p>
          <a:p>
            <a:endParaRPr lang="en-US" sz="1000" dirty="0"/>
          </a:p>
          <a:p>
            <a:r>
              <a:rPr lang="en-US" sz="1000" dirty="0"/>
              <a:t>float duration, distance;</a:t>
            </a:r>
          </a:p>
          <a:p>
            <a:endParaRPr lang="en-US" sz="1000" dirty="0"/>
          </a:p>
          <a:p>
            <a:r>
              <a:rPr lang="en-US" sz="1000" dirty="0"/>
              <a:t>void setup() {</a:t>
            </a:r>
          </a:p>
          <a:p>
            <a:r>
              <a:rPr lang="en-US" sz="1000" dirty="0"/>
              <a:t>  Serial.begin (115200);</a:t>
            </a:r>
          </a:p>
          <a:p>
            <a:r>
              <a:rPr lang="en-US" sz="1000" dirty="0"/>
              <a:t>  </a:t>
            </a:r>
            <a:r>
              <a:rPr lang="en-US" sz="1000" dirty="0" err="1"/>
              <a:t>pinMode</a:t>
            </a:r>
            <a:r>
              <a:rPr lang="en-US" sz="1000" dirty="0"/>
              <a:t>(</a:t>
            </a:r>
            <a:r>
              <a:rPr lang="en-US" sz="1000" dirty="0" err="1"/>
              <a:t>trigPin</a:t>
            </a:r>
            <a:r>
              <a:rPr lang="en-US" sz="1000" dirty="0"/>
              <a:t>, OUTPUT);</a:t>
            </a:r>
          </a:p>
          <a:p>
            <a:r>
              <a:rPr lang="en-US" sz="1000" dirty="0"/>
              <a:t>  </a:t>
            </a:r>
            <a:r>
              <a:rPr lang="en-US" sz="1000" dirty="0" err="1"/>
              <a:t>pinMode</a:t>
            </a:r>
            <a:r>
              <a:rPr lang="en-US" sz="1000" dirty="0"/>
              <a:t>(</a:t>
            </a:r>
            <a:r>
              <a:rPr lang="en-US" sz="1000" dirty="0" err="1"/>
              <a:t>echoPin</a:t>
            </a:r>
            <a:r>
              <a:rPr lang="en-US" sz="1000" dirty="0"/>
              <a:t>, INPUT);</a:t>
            </a:r>
          </a:p>
          <a:p>
            <a:r>
              <a:rPr lang="en-US" sz="1000" dirty="0"/>
              <a:t>}</a:t>
            </a:r>
          </a:p>
          <a:p>
            <a:endParaRPr lang="en-US" sz="1000" dirty="0"/>
          </a:p>
        </p:txBody>
      </p:sp>
      <p:sp>
        <p:nvSpPr>
          <p:cNvPr id="7" name="Rectangle 6">
            <a:extLst>
              <a:ext uri="{FF2B5EF4-FFF2-40B4-BE49-F238E27FC236}">
                <a16:creationId xmlns:a16="http://schemas.microsoft.com/office/drawing/2014/main" id="{7679E92D-4990-4275-B6C1-79F4FFBA2BEC}"/>
              </a:ext>
            </a:extLst>
          </p:cNvPr>
          <p:cNvSpPr/>
          <p:nvPr/>
        </p:nvSpPr>
        <p:spPr>
          <a:xfrm>
            <a:off x="6758866" y="2057401"/>
            <a:ext cx="3875103" cy="4708981"/>
          </a:xfrm>
          <a:prstGeom prst="rect">
            <a:avLst/>
          </a:prstGeom>
        </p:spPr>
        <p:txBody>
          <a:bodyPr wrap="square">
            <a:spAutoFit/>
          </a:bodyPr>
          <a:lstStyle/>
          <a:p>
            <a:r>
              <a:rPr lang="en-US" sz="1000" dirty="0"/>
              <a:t>void loop() {</a:t>
            </a:r>
          </a:p>
          <a:p>
            <a:r>
              <a:rPr lang="en-US" sz="1000" dirty="0"/>
              <a:t>   </a:t>
            </a:r>
          </a:p>
          <a:p>
            <a:r>
              <a:rPr lang="en-US" sz="1000" dirty="0"/>
              <a:t>  // Write a pulse to the HC-SR04 Trigger Pin</a:t>
            </a:r>
          </a:p>
          <a:p>
            <a:r>
              <a:rPr lang="en-US" sz="1000" dirty="0"/>
              <a:t>  </a:t>
            </a:r>
          </a:p>
          <a:p>
            <a:r>
              <a:rPr lang="en-US" sz="1000" dirty="0"/>
              <a:t>  </a:t>
            </a:r>
            <a:r>
              <a:rPr lang="en-US" sz="1000" dirty="0" err="1"/>
              <a:t>digitalWrite</a:t>
            </a:r>
            <a:r>
              <a:rPr lang="en-US" sz="1000" dirty="0"/>
              <a:t>(</a:t>
            </a:r>
            <a:r>
              <a:rPr lang="en-US" sz="1000" dirty="0" err="1"/>
              <a:t>trigPin</a:t>
            </a:r>
            <a:r>
              <a:rPr lang="en-US" sz="1000" dirty="0"/>
              <a:t>, LOW);</a:t>
            </a:r>
          </a:p>
          <a:p>
            <a:r>
              <a:rPr lang="en-US" sz="1000" dirty="0"/>
              <a:t>  </a:t>
            </a:r>
            <a:r>
              <a:rPr lang="en-US" sz="1000" dirty="0" err="1"/>
              <a:t>delayMicroseconds</a:t>
            </a:r>
            <a:r>
              <a:rPr lang="en-US" sz="1000" dirty="0"/>
              <a:t>(2);</a:t>
            </a:r>
          </a:p>
          <a:p>
            <a:r>
              <a:rPr lang="en-US" sz="1000" dirty="0"/>
              <a:t>  </a:t>
            </a:r>
            <a:r>
              <a:rPr lang="en-US" sz="1000" dirty="0" err="1"/>
              <a:t>digitalWrite</a:t>
            </a:r>
            <a:r>
              <a:rPr lang="en-US" sz="1000" dirty="0"/>
              <a:t>(</a:t>
            </a:r>
            <a:r>
              <a:rPr lang="en-US" sz="1000" dirty="0" err="1"/>
              <a:t>trigPin</a:t>
            </a:r>
            <a:r>
              <a:rPr lang="en-US" sz="1000" dirty="0"/>
              <a:t>, HIGH);</a:t>
            </a:r>
          </a:p>
          <a:p>
            <a:r>
              <a:rPr lang="en-US" sz="1000" dirty="0"/>
              <a:t>  </a:t>
            </a:r>
            <a:r>
              <a:rPr lang="en-US" sz="1000" dirty="0" err="1"/>
              <a:t>delayMicroseconds</a:t>
            </a:r>
            <a:r>
              <a:rPr lang="en-US" sz="1000" dirty="0"/>
              <a:t>(10);</a:t>
            </a:r>
          </a:p>
          <a:p>
            <a:r>
              <a:rPr lang="en-US" sz="1000" dirty="0"/>
              <a:t>  </a:t>
            </a:r>
            <a:r>
              <a:rPr lang="en-US" sz="1000" dirty="0" err="1"/>
              <a:t>digitalWrite</a:t>
            </a:r>
            <a:r>
              <a:rPr lang="en-US" sz="1000" dirty="0"/>
              <a:t>(</a:t>
            </a:r>
            <a:r>
              <a:rPr lang="en-US" sz="1000" dirty="0" err="1"/>
              <a:t>trigPin</a:t>
            </a:r>
            <a:r>
              <a:rPr lang="en-US" sz="1000" dirty="0"/>
              <a:t>, LOW);</a:t>
            </a:r>
          </a:p>
          <a:p>
            <a:r>
              <a:rPr lang="en-US" sz="1000" dirty="0"/>
              <a:t>  </a:t>
            </a:r>
          </a:p>
          <a:p>
            <a:r>
              <a:rPr lang="en-US" sz="1000" dirty="0"/>
              <a:t>  // Measure the response from the HC-SR04 Echo Pin</a:t>
            </a:r>
          </a:p>
          <a:p>
            <a:r>
              <a:rPr lang="en-US" sz="1000" dirty="0"/>
              <a:t>  duration = </a:t>
            </a:r>
            <a:r>
              <a:rPr lang="en-US" sz="1000" dirty="0" err="1"/>
              <a:t>pulseIn</a:t>
            </a:r>
            <a:r>
              <a:rPr lang="en-US" sz="1000" dirty="0"/>
              <a:t>(</a:t>
            </a:r>
            <a:r>
              <a:rPr lang="en-US" sz="1000" dirty="0" err="1"/>
              <a:t>echoPin</a:t>
            </a:r>
            <a:r>
              <a:rPr lang="en-US" sz="1000" dirty="0"/>
              <a:t>, HIGH);</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distance = (duration / 2) * 0.0343;</a:t>
            </a:r>
          </a:p>
          <a:p>
            <a:r>
              <a:rPr lang="en-US" sz="1000" dirty="0"/>
              <a:t>  </a:t>
            </a:r>
          </a:p>
          <a:p>
            <a:r>
              <a:rPr lang="en-US" sz="1000" dirty="0"/>
              <a:t>  // Send results to Serial Monitor</a:t>
            </a:r>
          </a:p>
          <a:p>
            <a:endParaRPr lang="en-US" sz="1000" dirty="0"/>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4030044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 USING </a:t>
            </a:r>
            <a:r>
              <a:rPr lang="en-US" dirty="0">
                <a:highlight>
                  <a:srgbClr val="FFFF00"/>
                </a:highlight>
              </a:rPr>
              <a:t>“NEWPING” LIBRARY</a:t>
            </a:r>
          </a:p>
        </p:txBody>
      </p:sp>
      <p:sp>
        <p:nvSpPr>
          <p:cNvPr id="3" name="Rectangle 2">
            <a:extLst>
              <a:ext uri="{FF2B5EF4-FFF2-40B4-BE49-F238E27FC236}">
                <a16:creationId xmlns:a16="http://schemas.microsoft.com/office/drawing/2014/main" id="{E559F103-904C-4F10-A2FF-7D2CEA009486}"/>
              </a:ext>
            </a:extLst>
          </p:cNvPr>
          <p:cNvSpPr/>
          <p:nvPr/>
        </p:nvSpPr>
        <p:spPr>
          <a:xfrm>
            <a:off x="340310" y="2413337"/>
            <a:ext cx="11271681" cy="2400657"/>
          </a:xfrm>
          <a:prstGeom prst="rect">
            <a:avLst/>
          </a:prstGeom>
        </p:spPr>
        <p:txBody>
          <a:bodyPr wrap="square">
            <a:spAutoFit/>
          </a:bodyPr>
          <a:lstStyle/>
          <a:p>
            <a:pPr marL="171450" indent="-171450">
              <a:buFont typeface="Arial" panose="020B0604020202020204" pitchFamily="34" charset="0"/>
              <a:buChar char="•"/>
            </a:pPr>
            <a:r>
              <a:rPr lang="en-US" sz="1200" dirty="0">
                <a:solidFill>
                  <a:srgbClr val="666666"/>
                </a:solidFill>
                <a:latin typeface="Lato"/>
              </a:rPr>
              <a:t>In our first sketch we didn’t use any code libraries, we simply used the Arduino’s </a:t>
            </a:r>
            <a:r>
              <a:rPr lang="en-US" sz="1200" dirty="0" err="1">
                <a:solidFill>
                  <a:srgbClr val="666666"/>
                </a:solidFill>
                <a:latin typeface="Lato"/>
              </a:rPr>
              <a:t>delayMicrosecond</a:t>
            </a:r>
            <a:r>
              <a:rPr lang="en-US" sz="1200" dirty="0">
                <a:solidFill>
                  <a:srgbClr val="666666"/>
                </a:solidFill>
                <a:latin typeface="Lato"/>
              </a:rPr>
              <a:t> command to create our 10 </a:t>
            </a:r>
            <a:r>
              <a:rPr lang="en-US" sz="1200" dirty="0" err="1">
                <a:solidFill>
                  <a:srgbClr val="666666"/>
                </a:solidFill>
                <a:latin typeface="Lato"/>
              </a:rPr>
              <a:t>uS</a:t>
            </a:r>
            <a:r>
              <a:rPr lang="en-US" sz="1200" dirty="0">
                <a:solidFill>
                  <a:srgbClr val="666666"/>
                </a:solidFill>
                <a:latin typeface="Lato"/>
              </a:rPr>
              <a:t> pulse for triggering and the </a:t>
            </a:r>
            <a:r>
              <a:rPr lang="en-US" sz="1200" dirty="0" err="1">
                <a:solidFill>
                  <a:srgbClr val="666666"/>
                </a:solidFill>
                <a:latin typeface="Lato"/>
              </a:rPr>
              <a:t>pulseIn</a:t>
            </a:r>
            <a:r>
              <a:rPr lang="en-US" sz="1200" dirty="0">
                <a:solidFill>
                  <a:srgbClr val="666666"/>
                </a:solidFill>
                <a:latin typeface="Lato"/>
              </a:rPr>
              <a:t> command to measure the received signal pulse width.</a:t>
            </a:r>
          </a:p>
          <a:p>
            <a:pPr marL="171450" indent="-171450">
              <a:buFont typeface="Arial" panose="020B0604020202020204" pitchFamily="34" charset="0"/>
              <a:buChar char="•"/>
            </a:pPr>
            <a:endParaRPr lang="en-US" sz="1200" dirty="0">
              <a:solidFill>
                <a:srgbClr val="666666"/>
              </a:solidFill>
              <a:latin typeface="Lato"/>
            </a:endParaRPr>
          </a:p>
          <a:p>
            <a:pPr marL="171450" indent="-171450">
              <a:buFont typeface="Arial" panose="020B0604020202020204" pitchFamily="34" charset="0"/>
              <a:buChar char="•"/>
            </a:pPr>
            <a:r>
              <a:rPr lang="en-US" sz="1200" dirty="0">
                <a:solidFill>
                  <a:srgbClr val="666666"/>
                </a:solidFill>
                <a:latin typeface="Lato"/>
              </a:rPr>
              <a:t>However there are other ways of doing this using special code libraries. There are quite a few of them available, the most versatile is one called “</a:t>
            </a:r>
            <a:r>
              <a:rPr lang="en-US" sz="1200" dirty="0" err="1">
                <a:solidFill>
                  <a:srgbClr val="666666"/>
                </a:solidFill>
                <a:latin typeface="Lato"/>
              </a:rPr>
              <a:t>NewPing</a:t>
            </a:r>
            <a:r>
              <a:rPr lang="en-US" sz="1200" dirty="0">
                <a:solidFill>
                  <a:srgbClr val="666666"/>
                </a:solidFill>
                <a:latin typeface="Lato"/>
              </a:rPr>
              <a:t>”.</a:t>
            </a:r>
          </a:p>
          <a:p>
            <a:pPr marL="171450" indent="-171450">
              <a:buFont typeface="Arial" panose="020B0604020202020204" pitchFamily="34" charset="0"/>
              <a:buChar char="•"/>
            </a:pPr>
            <a:endParaRPr lang="en-US" sz="1200" dirty="0">
              <a:solidFill>
                <a:srgbClr val="666666"/>
              </a:solidFill>
              <a:latin typeface="Lato"/>
            </a:endParaRPr>
          </a:p>
          <a:p>
            <a:pPr marL="171450" indent="-171450">
              <a:buFont typeface="Arial" panose="020B0604020202020204" pitchFamily="34" charset="0"/>
              <a:buChar char="•"/>
            </a:pPr>
            <a:r>
              <a:rPr lang="en-US" sz="1200" dirty="0">
                <a:solidFill>
                  <a:srgbClr val="666666"/>
                </a:solidFill>
                <a:latin typeface="Lato"/>
              </a:rPr>
              <a:t>The </a:t>
            </a:r>
            <a:r>
              <a:rPr lang="en-US" sz="1200" dirty="0" err="1">
                <a:solidFill>
                  <a:srgbClr val="666666"/>
                </a:solidFill>
                <a:latin typeface="Lato"/>
              </a:rPr>
              <a:t>NewPing</a:t>
            </a:r>
            <a:r>
              <a:rPr lang="en-US" sz="1200" dirty="0">
                <a:solidFill>
                  <a:srgbClr val="666666"/>
                </a:solidFill>
                <a:latin typeface="Lato"/>
              </a:rPr>
              <a:t> library was written by Tim Eckel and it replaces the older Ping library which was written by Caleb </a:t>
            </a:r>
            <a:r>
              <a:rPr lang="en-US" sz="1200" dirty="0" err="1">
                <a:solidFill>
                  <a:srgbClr val="666666"/>
                </a:solidFill>
                <a:latin typeface="Lato"/>
              </a:rPr>
              <a:t>Zulawski</a:t>
            </a:r>
            <a:r>
              <a:rPr lang="en-US" sz="1200" dirty="0">
                <a:solidFill>
                  <a:srgbClr val="666666"/>
                </a:solidFill>
                <a:latin typeface="Lato"/>
              </a:rPr>
              <a:t> and designed primarily for the Parallax Ping ultrasonic sensor (although it will work with the HC-SR04 if you use it in 3-pin mode).</a:t>
            </a:r>
          </a:p>
          <a:p>
            <a:pPr marL="171450" indent="-171450">
              <a:buFont typeface="Arial" panose="020B0604020202020204" pitchFamily="34" charset="0"/>
              <a:buChar char="•"/>
            </a:pPr>
            <a:endParaRPr lang="en-US" sz="1200" dirty="0">
              <a:solidFill>
                <a:srgbClr val="666666"/>
              </a:solidFill>
              <a:latin typeface="Lato"/>
            </a:endParaRPr>
          </a:p>
          <a:p>
            <a:pPr marL="171450" indent="-171450">
              <a:buFont typeface="Arial" panose="020B0604020202020204" pitchFamily="34" charset="0"/>
              <a:buChar char="•"/>
            </a:pPr>
            <a:r>
              <a:rPr lang="en-US" sz="1200" dirty="0">
                <a:solidFill>
                  <a:srgbClr val="666666"/>
                </a:solidFill>
                <a:latin typeface="Lato"/>
              </a:rPr>
              <a:t>The </a:t>
            </a:r>
            <a:r>
              <a:rPr lang="en-US" sz="1200" dirty="0" err="1">
                <a:solidFill>
                  <a:srgbClr val="666666"/>
                </a:solidFill>
                <a:latin typeface="Lato"/>
              </a:rPr>
              <a:t>NewPing</a:t>
            </a:r>
            <a:r>
              <a:rPr lang="en-US" sz="1200" dirty="0">
                <a:solidFill>
                  <a:srgbClr val="666666"/>
                </a:solidFill>
                <a:latin typeface="Lato"/>
              </a:rPr>
              <a:t> library is quite advanced and it improves upon the accuracy of our original sketch considerably.  It also supports up to 15 ultrasonic sensors at once and it can directly output in </a:t>
            </a:r>
            <a:r>
              <a:rPr lang="en-US" sz="1200" dirty="0" err="1">
                <a:solidFill>
                  <a:srgbClr val="666666"/>
                </a:solidFill>
                <a:latin typeface="Lato"/>
              </a:rPr>
              <a:t>centimetres</a:t>
            </a:r>
            <a:r>
              <a:rPr lang="en-US" sz="1200" dirty="0">
                <a:solidFill>
                  <a:srgbClr val="666666"/>
                </a:solidFill>
                <a:latin typeface="Lato"/>
              </a:rPr>
              <a:t>, inches or time duration.</a:t>
            </a:r>
          </a:p>
          <a:p>
            <a:pPr marL="171450" indent="-171450">
              <a:buFont typeface="Arial" panose="020B0604020202020204" pitchFamily="34" charset="0"/>
              <a:buChar char="•"/>
            </a:pPr>
            <a:endParaRPr lang="en-US" sz="1200" dirty="0">
              <a:solidFill>
                <a:srgbClr val="666666"/>
              </a:solidFill>
              <a:latin typeface="Lato"/>
            </a:endParaRPr>
          </a:p>
          <a:p>
            <a:endParaRPr lang="en-US" dirty="0"/>
          </a:p>
        </p:txBody>
      </p:sp>
      <p:pic>
        <p:nvPicPr>
          <p:cNvPr id="5" name="Picture 4">
            <a:extLst>
              <a:ext uri="{FF2B5EF4-FFF2-40B4-BE49-F238E27FC236}">
                <a16:creationId xmlns:a16="http://schemas.microsoft.com/office/drawing/2014/main" id="{EEF2A239-C85E-4775-87CD-834249A3C5C0}"/>
              </a:ext>
            </a:extLst>
          </p:cNvPr>
          <p:cNvPicPr>
            <a:picLocks noChangeAspect="1"/>
          </p:cNvPicPr>
          <p:nvPr/>
        </p:nvPicPr>
        <p:blipFill>
          <a:blip r:embed="rId2"/>
          <a:stretch>
            <a:fillRect/>
          </a:stretch>
        </p:blipFill>
        <p:spPr>
          <a:xfrm>
            <a:off x="1829263" y="4509194"/>
            <a:ext cx="8782050" cy="914400"/>
          </a:xfrm>
          <a:prstGeom prst="rect">
            <a:avLst/>
          </a:prstGeom>
        </p:spPr>
      </p:pic>
      <p:sp>
        <p:nvSpPr>
          <p:cNvPr id="6" name="Rectangle 5">
            <a:extLst>
              <a:ext uri="{FF2B5EF4-FFF2-40B4-BE49-F238E27FC236}">
                <a16:creationId xmlns:a16="http://schemas.microsoft.com/office/drawing/2014/main" id="{4946F221-2948-438B-9BC3-7A8A2F2915CE}"/>
              </a:ext>
            </a:extLst>
          </p:cNvPr>
          <p:cNvSpPr/>
          <p:nvPr/>
        </p:nvSpPr>
        <p:spPr>
          <a:xfrm>
            <a:off x="340310" y="5543443"/>
            <a:ext cx="11165890" cy="1200329"/>
          </a:xfrm>
          <a:prstGeom prst="rect">
            <a:avLst/>
          </a:prstGeom>
        </p:spPr>
        <p:txBody>
          <a:bodyPr wrap="square">
            <a:spAutoFit/>
          </a:bodyPr>
          <a:lstStyle/>
          <a:p>
            <a:pPr marL="171450" indent="-171450" algn="just">
              <a:buFont typeface="Arial" panose="020B0604020202020204" pitchFamily="34" charset="0"/>
              <a:buChar char="•"/>
            </a:pPr>
            <a:r>
              <a:rPr lang="en-US" sz="1200" dirty="0">
                <a:solidFill>
                  <a:srgbClr val="666666"/>
                </a:solidFill>
                <a:latin typeface="Lato"/>
              </a:rPr>
              <a:t>The previous sketch is simple and works well but it only has a resolution down to one centimeter. </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If you want to bring back the decimal point values you can use </a:t>
            </a:r>
            <a:r>
              <a:rPr lang="en-US" sz="1200" dirty="0" err="1">
                <a:solidFill>
                  <a:srgbClr val="666666"/>
                </a:solidFill>
                <a:latin typeface="Lato"/>
              </a:rPr>
              <a:t>NewPing</a:t>
            </a:r>
            <a:r>
              <a:rPr lang="en-US" sz="1200" dirty="0">
                <a:solidFill>
                  <a:srgbClr val="666666"/>
                </a:solidFill>
                <a:latin typeface="Lato"/>
              </a:rPr>
              <a:t> in duration mode instead of in distance mode. We can then use the duration to calculate the distance as we did in the first sketch we looked at.</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Here is our sketch </a:t>
            </a:r>
            <a:r>
              <a:rPr lang="en-US" sz="1200" dirty="0" err="1">
                <a:solidFill>
                  <a:srgbClr val="666666"/>
                </a:solidFill>
                <a:latin typeface="Lato"/>
              </a:rPr>
              <a:t>NewPing</a:t>
            </a:r>
            <a:r>
              <a:rPr lang="en-US" sz="1200" dirty="0">
                <a:solidFill>
                  <a:srgbClr val="666666"/>
                </a:solidFill>
                <a:latin typeface="Lato"/>
              </a:rPr>
              <a:t> rewritten to </a:t>
            </a:r>
            <a:r>
              <a:rPr lang="en-US" sz="1200" dirty="0">
                <a:solidFill>
                  <a:srgbClr val="666666"/>
                </a:solidFill>
                <a:highlight>
                  <a:srgbClr val="FFFF00"/>
                </a:highlight>
                <a:latin typeface="Lato"/>
              </a:rPr>
              <a:t>use </a:t>
            </a:r>
            <a:r>
              <a:rPr lang="en-US" sz="1200" b="1" dirty="0">
                <a:solidFill>
                  <a:srgbClr val="666666"/>
                </a:solidFill>
                <a:highlight>
                  <a:srgbClr val="FFFF00"/>
                </a:highlight>
                <a:latin typeface="Lato"/>
              </a:rPr>
              <a:t>duration</a:t>
            </a:r>
            <a:r>
              <a:rPr lang="en-US" sz="1200" dirty="0">
                <a:solidFill>
                  <a:srgbClr val="666666"/>
                </a:solidFill>
                <a:latin typeface="Lato"/>
              </a:rPr>
              <a:t> </a:t>
            </a:r>
            <a:r>
              <a:rPr lang="en-US" sz="1200" dirty="0">
                <a:solidFill>
                  <a:srgbClr val="666666"/>
                </a:solidFill>
                <a:highlight>
                  <a:srgbClr val="FFFF00"/>
                </a:highlight>
                <a:latin typeface="Lato"/>
              </a:rPr>
              <a:t>instead of distance</a:t>
            </a:r>
            <a:r>
              <a:rPr lang="en-US" sz="1200" dirty="0">
                <a:solidFill>
                  <a:srgbClr val="666666"/>
                </a:solidFill>
                <a:latin typeface="Lato"/>
              </a:rPr>
              <a:t>.</a:t>
            </a:r>
          </a:p>
        </p:txBody>
      </p:sp>
    </p:spTree>
    <p:extLst>
      <p:ext uri="{BB962C8B-B14F-4D97-AF65-F5344CB8AC3E}">
        <p14:creationId xmlns:p14="http://schemas.microsoft.com/office/powerpoint/2010/main" val="3030407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v01 - Distance</a:t>
            </a:r>
          </a:p>
        </p:txBody>
      </p:sp>
      <p:sp>
        <p:nvSpPr>
          <p:cNvPr id="6" name="Rectangle 5">
            <a:extLst>
              <a:ext uri="{FF2B5EF4-FFF2-40B4-BE49-F238E27FC236}">
                <a16:creationId xmlns:a16="http://schemas.microsoft.com/office/drawing/2014/main" id="{71A87114-0AD8-46C6-9899-31A2BC01481A}"/>
              </a:ext>
            </a:extLst>
          </p:cNvPr>
          <p:cNvSpPr/>
          <p:nvPr/>
        </p:nvSpPr>
        <p:spPr>
          <a:xfrm>
            <a:off x="278168" y="2551131"/>
            <a:ext cx="6096000" cy="3170099"/>
          </a:xfrm>
          <a:prstGeom prst="rect">
            <a:avLst/>
          </a:prstGeom>
        </p:spPr>
        <p:txBody>
          <a:bodyPr>
            <a:spAutoFit/>
          </a:bodyPr>
          <a:lstStyle/>
          <a:p>
            <a:r>
              <a:rPr lang="en-US" sz="1000" dirty="0"/>
              <a:t>// This uses Serial Monitor to display Range Finder distance readings</a:t>
            </a:r>
          </a:p>
          <a:p>
            <a:endParaRPr lang="en-US" sz="1000" dirty="0"/>
          </a:p>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t>#define ECHO_PIN     13</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distance;</a:t>
            </a:r>
          </a:p>
          <a:p>
            <a:endParaRPr lang="en-US" sz="1000" dirty="0"/>
          </a:p>
          <a:p>
            <a:r>
              <a:rPr lang="en-US" sz="1000" dirty="0"/>
              <a:t>void setup() {</a:t>
            </a:r>
          </a:p>
          <a:p>
            <a:r>
              <a:rPr lang="en-US" sz="1000" dirty="0"/>
              <a:t>  Serial.begin (115200);</a:t>
            </a:r>
          </a:p>
          <a:p>
            <a:r>
              <a:rPr lang="en-US" sz="1000" dirty="0"/>
              <a:t>  Serial.println("Launching Firmware - New Ping v0.1 - Distance");</a:t>
            </a:r>
          </a:p>
          <a:p>
            <a:r>
              <a:rPr lang="en-US" sz="1000" dirty="0"/>
              <a:t>}</a:t>
            </a:r>
          </a:p>
        </p:txBody>
      </p:sp>
      <p:sp>
        <p:nvSpPr>
          <p:cNvPr id="8" name="Rectangle 7">
            <a:extLst>
              <a:ext uri="{FF2B5EF4-FFF2-40B4-BE49-F238E27FC236}">
                <a16:creationId xmlns:a16="http://schemas.microsoft.com/office/drawing/2014/main" id="{86F7FEF5-9158-48BE-948E-783C41CC6EB9}"/>
              </a:ext>
            </a:extLst>
          </p:cNvPr>
          <p:cNvSpPr/>
          <p:nvPr/>
        </p:nvSpPr>
        <p:spPr>
          <a:xfrm>
            <a:off x="6900910" y="3962680"/>
            <a:ext cx="4418119" cy="2554545"/>
          </a:xfrm>
          <a:prstGeom prst="rect">
            <a:avLst/>
          </a:prstGeom>
        </p:spPr>
        <p:txBody>
          <a:bodyPr wrap="square">
            <a:spAutoFit/>
          </a:bodyPr>
          <a:lstStyle/>
          <a:p>
            <a:r>
              <a:rPr lang="en-US" sz="1000" dirty="0"/>
              <a:t>void loop() {</a:t>
            </a:r>
          </a:p>
          <a:p>
            <a:r>
              <a:rPr lang="en-US" sz="1000" dirty="0"/>
              <a:t>   </a:t>
            </a:r>
          </a:p>
          <a:p>
            <a:r>
              <a:rPr lang="en-US" sz="1000" b="1" dirty="0">
                <a:highlight>
                  <a:srgbClr val="FFFF00"/>
                </a:highlight>
              </a:rPr>
              <a:t>  distance = </a:t>
            </a:r>
            <a:r>
              <a:rPr lang="en-US" sz="1000" b="1" dirty="0" err="1">
                <a:highlight>
                  <a:srgbClr val="FFFF00"/>
                </a:highlight>
              </a:rPr>
              <a:t>sonar.ping_cm</a:t>
            </a:r>
            <a:r>
              <a:rPr lang="en-US" sz="1000" b="1" dirty="0">
                <a:highlight>
                  <a:srgbClr val="FFFF00"/>
                </a:highlight>
              </a:rPr>
              <a:t>();</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3970838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v02 - Duration</a:t>
            </a:r>
          </a:p>
        </p:txBody>
      </p:sp>
      <p:sp>
        <p:nvSpPr>
          <p:cNvPr id="3" name="Rectangle 2">
            <a:extLst>
              <a:ext uri="{FF2B5EF4-FFF2-40B4-BE49-F238E27FC236}">
                <a16:creationId xmlns:a16="http://schemas.microsoft.com/office/drawing/2014/main" id="{210FCD3D-1F45-43F2-A484-665343E0F531}"/>
              </a:ext>
            </a:extLst>
          </p:cNvPr>
          <p:cNvSpPr/>
          <p:nvPr/>
        </p:nvSpPr>
        <p:spPr>
          <a:xfrm>
            <a:off x="304801" y="2434363"/>
            <a:ext cx="4853125" cy="2862322"/>
          </a:xfrm>
          <a:prstGeom prst="rect">
            <a:avLst/>
          </a:prstGeom>
        </p:spPr>
        <p:txBody>
          <a:bodyPr wrap="square">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t>#define ECHO_PIN     13</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duration, distance;</a:t>
            </a:r>
          </a:p>
          <a:p>
            <a:endParaRPr lang="en-US" sz="1000" dirty="0"/>
          </a:p>
          <a:p>
            <a:r>
              <a:rPr lang="en-US" sz="1000" dirty="0"/>
              <a:t>void setup() {</a:t>
            </a:r>
          </a:p>
          <a:p>
            <a:r>
              <a:rPr lang="en-US" sz="1000" dirty="0"/>
              <a:t>  Serial.begin (115200);</a:t>
            </a:r>
          </a:p>
          <a:p>
            <a:r>
              <a:rPr lang="en-US" sz="1000" dirty="0"/>
              <a:t>  Serial.println("Launching Firmware - New Ping v0.2 - Duration");</a:t>
            </a:r>
          </a:p>
          <a:p>
            <a:r>
              <a:rPr lang="en-US" sz="1000" dirty="0"/>
              <a:t>}</a:t>
            </a:r>
          </a:p>
        </p:txBody>
      </p:sp>
      <p:sp>
        <p:nvSpPr>
          <p:cNvPr id="4" name="Rectangle 3">
            <a:extLst>
              <a:ext uri="{FF2B5EF4-FFF2-40B4-BE49-F238E27FC236}">
                <a16:creationId xmlns:a16="http://schemas.microsoft.com/office/drawing/2014/main" id="{CF3CE2B0-A09C-4AB5-93BC-A6E8B155B95C}"/>
              </a:ext>
            </a:extLst>
          </p:cNvPr>
          <p:cNvSpPr/>
          <p:nvPr/>
        </p:nvSpPr>
        <p:spPr>
          <a:xfrm>
            <a:off x="6821010" y="3138606"/>
            <a:ext cx="3832194" cy="3323987"/>
          </a:xfrm>
          <a:prstGeom prst="rect">
            <a:avLst/>
          </a:prstGeom>
        </p:spPr>
        <p:txBody>
          <a:bodyPr wrap="square">
            <a:spAutoFit/>
          </a:bodyPr>
          <a:lstStyle/>
          <a:p>
            <a:r>
              <a:rPr lang="en-US" sz="1000" dirty="0"/>
              <a:t>void loop() {</a:t>
            </a:r>
          </a:p>
          <a:p>
            <a:r>
              <a:rPr lang="en-US" sz="1000" dirty="0"/>
              <a:t>   </a:t>
            </a:r>
          </a:p>
          <a:p>
            <a:r>
              <a:rPr lang="en-US" sz="1000" dirty="0"/>
              <a:t>  </a:t>
            </a:r>
            <a:r>
              <a:rPr lang="en-US" sz="1000" b="1" dirty="0">
                <a:highlight>
                  <a:srgbClr val="FFFF00"/>
                </a:highlight>
              </a:rPr>
              <a:t>duration = </a:t>
            </a:r>
            <a:r>
              <a:rPr lang="en-US" sz="1000" b="1" dirty="0" err="1">
                <a:highlight>
                  <a:srgbClr val="FFFF00"/>
                </a:highlight>
              </a:rPr>
              <a:t>sonar.ping</a:t>
            </a:r>
            <a:r>
              <a:rPr lang="en-US" sz="1000" b="1" dirty="0">
                <a:highlight>
                  <a:srgbClr val="FFFF00"/>
                </a:highlight>
              </a:rPr>
              <a:t>();</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a:t>
            </a:r>
          </a:p>
          <a:p>
            <a:r>
              <a:rPr lang="en-US" sz="1000" dirty="0"/>
              <a:t>  distance = (duration / 2) * 0.0343;</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1468537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v03 - Iterations</a:t>
            </a:r>
          </a:p>
        </p:txBody>
      </p:sp>
      <p:sp>
        <p:nvSpPr>
          <p:cNvPr id="3" name="Rectangle 2">
            <a:extLst>
              <a:ext uri="{FF2B5EF4-FFF2-40B4-BE49-F238E27FC236}">
                <a16:creationId xmlns:a16="http://schemas.microsoft.com/office/drawing/2014/main" id="{8BD37189-8B37-4DA4-9DF0-D1194EA8A401}"/>
              </a:ext>
            </a:extLst>
          </p:cNvPr>
          <p:cNvSpPr/>
          <p:nvPr/>
        </p:nvSpPr>
        <p:spPr>
          <a:xfrm>
            <a:off x="615518" y="2681056"/>
            <a:ext cx="5128334" cy="3170099"/>
          </a:xfrm>
          <a:prstGeom prst="rect">
            <a:avLst/>
          </a:prstGeom>
        </p:spPr>
        <p:txBody>
          <a:bodyPr wrap="square">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t>#define ECHO_PIN     13</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duration, distance;</a:t>
            </a:r>
          </a:p>
          <a:p>
            <a:endParaRPr lang="en-US" sz="1000" dirty="0"/>
          </a:p>
          <a:p>
            <a:r>
              <a:rPr lang="en-US" sz="1000" dirty="0"/>
              <a:t>int iterations = 5;</a:t>
            </a:r>
          </a:p>
          <a:p>
            <a:endParaRPr lang="en-US" sz="1000" dirty="0"/>
          </a:p>
          <a:p>
            <a:r>
              <a:rPr lang="en-US" sz="1000" dirty="0"/>
              <a:t>void setup() {</a:t>
            </a:r>
          </a:p>
          <a:p>
            <a:r>
              <a:rPr lang="en-US" sz="1000" dirty="0"/>
              <a:t>  Serial.begin (115200);</a:t>
            </a:r>
          </a:p>
          <a:p>
            <a:r>
              <a:rPr lang="en-US" sz="1000" dirty="0"/>
              <a:t>  Serial.println("Launching Firmware - New Ping v0.3 - Iterations");</a:t>
            </a:r>
          </a:p>
          <a:p>
            <a:r>
              <a:rPr lang="en-US" sz="1000" dirty="0"/>
              <a:t>}</a:t>
            </a:r>
          </a:p>
        </p:txBody>
      </p:sp>
      <p:sp>
        <p:nvSpPr>
          <p:cNvPr id="4" name="Rectangle 3">
            <a:extLst>
              <a:ext uri="{FF2B5EF4-FFF2-40B4-BE49-F238E27FC236}">
                <a16:creationId xmlns:a16="http://schemas.microsoft.com/office/drawing/2014/main" id="{E0128720-7352-4957-BFE9-76910A645802}"/>
              </a:ext>
            </a:extLst>
          </p:cNvPr>
          <p:cNvSpPr/>
          <p:nvPr/>
        </p:nvSpPr>
        <p:spPr>
          <a:xfrm>
            <a:off x="7200900" y="3213717"/>
            <a:ext cx="4036380" cy="3323987"/>
          </a:xfrm>
          <a:prstGeom prst="rect">
            <a:avLst/>
          </a:prstGeom>
        </p:spPr>
        <p:txBody>
          <a:bodyPr wrap="square">
            <a:spAutoFit/>
          </a:bodyPr>
          <a:lstStyle/>
          <a:p>
            <a:r>
              <a:rPr lang="en-US" sz="1000" dirty="0"/>
              <a:t>void loop() {</a:t>
            </a:r>
          </a:p>
          <a:p>
            <a:r>
              <a:rPr lang="en-US" sz="1000" dirty="0"/>
              <a:t>   </a:t>
            </a:r>
          </a:p>
          <a:p>
            <a:r>
              <a:rPr lang="en-US" sz="1000" b="1" dirty="0">
                <a:highlight>
                  <a:srgbClr val="FFFF00"/>
                </a:highlight>
              </a:rPr>
              <a:t>  duration = </a:t>
            </a:r>
            <a:r>
              <a:rPr lang="en-US" sz="1000" b="1" dirty="0" err="1">
                <a:highlight>
                  <a:srgbClr val="FFFF00"/>
                </a:highlight>
              </a:rPr>
              <a:t>sonar.ping_median</a:t>
            </a:r>
            <a:r>
              <a:rPr lang="en-US" sz="1000" b="1" dirty="0">
                <a:highlight>
                  <a:srgbClr val="FFFF00"/>
                </a:highlight>
              </a:rPr>
              <a:t>(iterations);</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a:t>
            </a:r>
          </a:p>
          <a:p>
            <a:r>
              <a:rPr lang="en-US" sz="1000" dirty="0"/>
              <a:t>  distance = (duration / 2) * 0.0343;</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133800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9989-1926-46BD-8AF2-108F66161D64}"/>
              </a:ext>
            </a:extLst>
          </p:cNvPr>
          <p:cNvSpPr>
            <a:spLocks noGrp="1"/>
          </p:cNvSpPr>
          <p:nvPr>
            <p:ph type="title"/>
          </p:nvPr>
        </p:nvSpPr>
        <p:spPr/>
        <p:txBody>
          <a:bodyPr/>
          <a:lstStyle/>
          <a:p>
            <a:r>
              <a:rPr lang="en-US" dirty="0"/>
              <a:t>Hooking up hc-sr04</a:t>
            </a:r>
            <a:br>
              <a:rPr lang="en-US" dirty="0"/>
            </a:br>
            <a:r>
              <a:rPr lang="en-US" dirty="0"/>
              <a:t>Using 3-Wire Mode</a:t>
            </a:r>
          </a:p>
        </p:txBody>
      </p:sp>
      <p:sp>
        <p:nvSpPr>
          <p:cNvPr id="4" name="Rectangle 3">
            <a:extLst>
              <a:ext uri="{FF2B5EF4-FFF2-40B4-BE49-F238E27FC236}">
                <a16:creationId xmlns:a16="http://schemas.microsoft.com/office/drawing/2014/main" id="{1CAEB291-C082-4CB5-8768-F18B806342FA}"/>
              </a:ext>
            </a:extLst>
          </p:cNvPr>
          <p:cNvSpPr/>
          <p:nvPr/>
        </p:nvSpPr>
        <p:spPr>
          <a:xfrm>
            <a:off x="313676" y="2057401"/>
            <a:ext cx="11369337" cy="1384995"/>
          </a:xfrm>
          <a:prstGeom prst="rect">
            <a:avLst/>
          </a:prstGeom>
        </p:spPr>
        <p:txBody>
          <a:bodyPr wrap="square">
            <a:spAutoFit/>
          </a:bodyPr>
          <a:lstStyle/>
          <a:p>
            <a:pPr marL="171450" indent="-171450" algn="just">
              <a:buFont typeface="Arial" panose="020B0604020202020204" pitchFamily="34" charset="0"/>
              <a:buChar char="•"/>
            </a:pPr>
            <a:r>
              <a:rPr lang="en-US" sz="1200" dirty="0">
                <a:solidFill>
                  <a:srgbClr val="666666"/>
                </a:solidFill>
                <a:latin typeface="Lato"/>
              </a:rPr>
              <a:t>It is possible to use the HC-SR04 in “3-Wire Mode”. In this mode you will only require one connection to a single Arduino digital I/O pin.  There are other ultrasonic sensors that only operate in 3-Wire Mode.</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In 3-Wire mode the single I/O pin is used as both an input and as an output. This is possible because there is never a time when both the input and output are being used. By eliminating one I/O pin requirement we can save a connection to our Arduino and use it for something else. It also is useful when using a chip like the ATtiny85 which has a limited number of I/O pins.</a:t>
            </a:r>
          </a:p>
          <a:p>
            <a:pPr marL="171450" indent="-171450">
              <a:buFont typeface="Arial" panose="020B0604020202020204" pitchFamily="34" charset="0"/>
              <a:buChar char="•"/>
            </a:pPr>
            <a:endParaRPr lang="en-US" sz="1200" dirty="0">
              <a:solidFill>
                <a:srgbClr val="666666"/>
              </a:solidFill>
              <a:latin typeface="Lato"/>
            </a:endParaRPr>
          </a:p>
        </p:txBody>
      </p:sp>
      <p:pic>
        <p:nvPicPr>
          <p:cNvPr id="5" name="Picture 4">
            <a:extLst>
              <a:ext uri="{FF2B5EF4-FFF2-40B4-BE49-F238E27FC236}">
                <a16:creationId xmlns:a16="http://schemas.microsoft.com/office/drawing/2014/main" id="{4A6B7A2A-CB76-47FF-B03E-4C26C47579F1}"/>
              </a:ext>
            </a:extLst>
          </p:cNvPr>
          <p:cNvPicPr>
            <a:picLocks noChangeAspect="1"/>
          </p:cNvPicPr>
          <p:nvPr/>
        </p:nvPicPr>
        <p:blipFill>
          <a:blip r:embed="rId2"/>
          <a:stretch>
            <a:fillRect/>
          </a:stretch>
        </p:blipFill>
        <p:spPr>
          <a:xfrm>
            <a:off x="6507804" y="3592862"/>
            <a:ext cx="5584690" cy="3193193"/>
          </a:xfrm>
          <a:prstGeom prst="rect">
            <a:avLst/>
          </a:prstGeom>
        </p:spPr>
      </p:pic>
      <p:sp>
        <p:nvSpPr>
          <p:cNvPr id="6" name="Oval 5">
            <a:extLst>
              <a:ext uri="{FF2B5EF4-FFF2-40B4-BE49-F238E27FC236}">
                <a16:creationId xmlns:a16="http://schemas.microsoft.com/office/drawing/2014/main" id="{430F33B2-F761-4019-9AF6-94155769EF2D}"/>
              </a:ext>
            </a:extLst>
          </p:cNvPr>
          <p:cNvSpPr/>
          <p:nvPr/>
        </p:nvSpPr>
        <p:spPr>
          <a:xfrm>
            <a:off x="7741328" y="3629734"/>
            <a:ext cx="994299" cy="3639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C7582FA-CBC4-417C-8949-BF72047F50EC}"/>
              </a:ext>
            </a:extLst>
          </p:cNvPr>
          <p:cNvSpPr/>
          <p:nvPr/>
        </p:nvSpPr>
        <p:spPr>
          <a:xfrm>
            <a:off x="313676" y="3578220"/>
            <a:ext cx="6096000" cy="1015663"/>
          </a:xfrm>
          <a:prstGeom prst="rect">
            <a:avLst/>
          </a:prstGeom>
        </p:spPr>
        <p:txBody>
          <a:bodyPr>
            <a:spAutoFit/>
          </a:bodyPr>
          <a:lstStyle/>
          <a:p>
            <a:pPr marL="171450" indent="-171450" algn="just" fontAlgn="base">
              <a:buFont typeface="Arial" panose="020B0604020202020204" pitchFamily="34" charset="0"/>
              <a:buChar char="•"/>
            </a:pPr>
            <a:r>
              <a:rPr lang="en-US" sz="1200" dirty="0">
                <a:solidFill>
                  <a:srgbClr val="666666"/>
                </a:solidFill>
                <a:latin typeface="Lato"/>
              </a:rPr>
              <a:t>As you can see all I did was to connect both the trigger and echo to Arduino pin 10.</a:t>
            </a:r>
          </a:p>
          <a:p>
            <a:pPr marL="171450" indent="-171450" algn="just" fontAlgn="base">
              <a:buFont typeface="Arial" panose="020B0604020202020204" pitchFamily="34" charset="0"/>
              <a:buChar char="•"/>
            </a:pPr>
            <a:endParaRPr lang="en-US" sz="1200" dirty="0">
              <a:solidFill>
                <a:srgbClr val="666666"/>
              </a:solidFill>
              <a:latin typeface="Lato"/>
            </a:endParaRPr>
          </a:p>
          <a:p>
            <a:pPr marL="171450" indent="-171450" algn="just" fontAlgn="base">
              <a:buFont typeface="Arial" panose="020B0604020202020204" pitchFamily="34" charset="0"/>
              <a:buChar char="•"/>
            </a:pPr>
            <a:r>
              <a:rPr lang="en-US" sz="1200" dirty="0">
                <a:solidFill>
                  <a:srgbClr val="666666"/>
                </a:solidFill>
                <a:latin typeface="Lato"/>
              </a:rPr>
              <a:t>And here is the sketch I wrote to use it. Note that the only difference between this sketch and the previous one is that I’ve specified pin 10 for both the Trigger and Echo pin values. The rest of the sketch is identical.</a:t>
            </a:r>
          </a:p>
        </p:txBody>
      </p:sp>
    </p:spTree>
    <p:extLst>
      <p:ext uri="{BB962C8B-B14F-4D97-AF65-F5344CB8AC3E}">
        <p14:creationId xmlns:p14="http://schemas.microsoft.com/office/powerpoint/2010/main" val="1270380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r>
              <a:rPr lang="en-US" dirty="0"/>
              <a:t>Code </a:t>
            </a:r>
            <a:br>
              <a:rPr lang="en-US" dirty="0"/>
            </a:br>
            <a:r>
              <a:rPr lang="en-US" dirty="0"/>
              <a:t>Hooking Up the HC-SR04</a:t>
            </a:r>
            <a:br>
              <a:rPr lang="en-US" dirty="0"/>
            </a:br>
            <a:br>
              <a:rPr lang="en-US" dirty="0"/>
            </a:br>
            <a:r>
              <a:rPr lang="en-US" dirty="0" err="1">
                <a:highlight>
                  <a:srgbClr val="FFFF00"/>
                </a:highlight>
              </a:rPr>
              <a:t>NewPing</a:t>
            </a:r>
            <a:r>
              <a:rPr lang="en-US" dirty="0">
                <a:highlight>
                  <a:srgbClr val="FFFF00"/>
                </a:highlight>
              </a:rPr>
              <a:t> Library  v04 – THREE WIRE</a:t>
            </a:r>
          </a:p>
        </p:txBody>
      </p:sp>
      <p:sp>
        <p:nvSpPr>
          <p:cNvPr id="3" name="Rectangle 2">
            <a:extLst>
              <a:ext uri="{FF2B5EF4-FFF2-40B4-BE49-F238E27FC236}">
                <a16:creationId xmlns:a16="http://schemas.microsoft.com/office/drawing/2014/main" id="{8BD37189-8B37-4DA4-9DF0-D1194EA8A401}"/>
              </a:ext>
            </a:extLst>
          </p:cNvPr>
          <p:cNvSpPr/>
          <p:nvPr/>
        </p:nvSpPr>
        <p:spPr>
          <a:xfrm>
            <a:off x="615518" y="2681056"/>
            <a:ext cx="5128334" cy="3170099"/>
          </a:xfrm>
          <a:prstGeom prst="rect">
            <a:avLst/>
          </a:prstGeom>
        </p:spPr>
        <p:txBody>
          <a:bodyPr wrap="square">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Hook up HC-SR04 with Trig to Arduino Pin 10, Echo to Arduino pin 13</a:t>
            </a:r>
          </a:p>
          <a:p>
            <a:r>
              <a:rPr lang="en-US" sz="1000" dirty="0"/>
              <a:t>// Maximum Distance is 400 cm</a:t>
            </a:r>
          </a:p>
          <a:p>
            <a:endParaRPr lang="en-US" sz="1000" dirty="0"/>
          </a:p>
          <a:p>
            <a:r>
              <a:rPr lang="en-US" sz="1000" dirty="0"/>
              <a:t>#define TRIGGER_PIN  10</a:t>
            </a:r>
          </a:p>
          <a:p>
            <a:r>
              <a:rPr lang="en-US" sz="1000" dirty="0">
                <a:highlight>
                  <a:srgbClr val="FFFF00"/>
                </a:highlight>
              </a:rPr>
              <a:t>#define ECHO_PIN     </a:t>
            </a:r>
            <a:r>
              <a:rPr lang="en-US" sz="1000" b="1" dirty="0">
                <a:highlight>
                  <a:srgbClr val="FFFF00"/>
                </a:highlight>
              </a:rPr>
              <a:t>10</a:t>
            </a:r>
          </a:p>
          <a:p>
            <a:r>
              <a:rPr lang="en-US" sz="1000" dirty="0"/>
              <a:t>#define MAX_DISTANCE 400</a:t>
            </a:r>
          </a:p>
          <a:p>
            <a:r>
              <a:rPr lang="en-US" sz="1000" dirty="0"/>
              <a:t> </a:t>
            </a:r>
          </a:p>
          <a:p>
            <a:r>
              <a:rPr lang="en-US" sz="1000" dirty="0" err="1"/>
              <a:t>NewPing</a:t>
            </a:r>
            <a:r>
              <a:rPr lang="en-US" sz="1000" dirty="0"/>
              <a:t> sonar(TRIGGER_PIN, ECHO_PIN, MAX_DISTANCE);</a:t>
            </a:r>
          </a:p>
          <a:p>
            <a:endParaRPr lang="en-US" sz="1000" dirty="0"/>
          </a:p>
          <a:p>
            <a:r>
              <a:rPr lang="en-US" sz="1000" dirty="0"/>
              <a:t>float duration, distance;</a:t>
            </a:r>
          </a:p>
          <a:p>
            <a:endParaRPr lang="en-US" sz="1000" dirty="0"/>
          </a:p>
          <a:p>
            <a:r>
              <a:rPr lang="en-US" sz="1000" dirty="0"/>
              <a:t>int iterations = 5;</a:t>
            </a:r>
          </a:p>
          <a:p>
            <a:endParaRPr lang="en-US" sz="1000" dirty="0"/>
          </a:p>
          <a:p>
            <a:r>
              <a:rPr lang="en-US" sz="1000" dirty="0"/>
              <a:t>void setup() {</a:t>
            </a:r>
          </a:p>
          <a:p>
            <a:r>
              <a:rPr lang="en-US" sz="1000" dirty="0"/>
              <a:t>  Serial.begin (115200);</a:t>
            </a:r>
          </a:p>
          <a:p>
            <a:r>
              <a:rPr lang="en-US" sz="1000" dirty="0"/>
              <a:t>  Serial.println("Launching Firmware - New Ping v0.4 – Three  Wire Connection");</a:t>
            </a:r>
          </a:p>
          <a:p>
            <a:r>
              <a:rPr lang="en-US" sz="1000" dirty="0"/>
              <a:t>}</a:t>
            </a:r>
          </a:p>
        </p:txBody>
      </p:sp>
      <p:sp>
        <p:nvSpPr>
          <p:cNvPr id="4" name="Rectangle 3">
            <a:extLst>
              <a:ext uri="{FF2B5EF4-FFF2-40B4-BE49-F238E27FC236}">
                <a16:creationId xmlns:a16="http://schemas.microsoft.com/office/drawing/2014/main" id="{E0128720-7352-4957-BFE9-76910A645802}"/>
              </a:ext>
            </a:extLst>
          </p:cNvPr>
          <p:cNvSpPr/>
          <p:nvPr/>
        </p:nvSpPr>
        <p:spPr>
          <a:xfrm>
            <a:off x="7200900" y="3213717"/>
            <a:ext cx="4036380" cy="3323987"/>
          </a:xfrm>
          <a:prstGeom prst="rect">
            <a:avLst/>
          </a:prstGeom>
        </p:spPr>
        <p:txBody>
          <a:bodyPr wrap="square">
            <a:spAutoFit/>
          </a:bodyPr>
          <a:lstStyle/>
          <a:p>
            <a:r>
              <a:rPr lang="en-US" sz="1000" dirty="0"/>
              <a:t>void loop() {</a:t>
            </a:r>
          </a:p>
          <a:p>
            <a:r>
              <a:rPr lang="en-US" sz="1000" dirty="0"/>
              <a:t>   </a:t>
            </a:r>
          </a:p>
          <a:p>
            <a:r>
              <a:rPr lang="en-US" sz="1000" b="1" dirty="0">
                <a:highlight>
                  <a:srgbClr val="FFFF00"/>
                </a:highlight>
              </a:rPr>
              <a:t>  duration = </a:t>
            </a:r>
            <a:r>
              <a:rPr lang="en-US" sz="1000" b="1" dirty="0" err="1">
                <a:highlight>
                  <a:srgbClr val="FFFF00"/>
                </a:highlight>
              </a:rPr>
              <a:t>sonar.ping_median</a:t>
            </a:r>
            <a:r>
              <a:rPr lang="en-US" sz="1000" b="1" dirty="0">
                <a:highlight>
                  <a:srgbClr val="FFFF00"/>
                </a:highlight>
              </a:rPr>
              <a:t>(iterations);</a:t>
            </a:r>
          </a:p>
          <a:p>
            <a:r>
              <a:rPr lang="en-US" sz="1000" dirty="0"/>
              <a:t>  </a:t>
            </a:r>
          </a:p>
          <a:p>
            <a:r>
              <a:rPr lang="en-US" sz="1000" dirty="0"/>
              <a:t>  // Determine distance from duration</a:t>
            </a:r>
          </a:p>
          <a:p>
            <a:r>
              <a:rPr lang="en-US" sz="1000" dirty="0"/>
              <a:t>  // Use 343 </a:t>
            </a:r>
            <a:r>
              <a:rPr lang="en-US" sz="1000" dirty="0" err="1"/>
              <a:t>metres</a:t>
            </a:r>
            <a:r>
              <a:rPr lang="en-US" sz="1000" dirty="0"/>
              <a:t> per second as speed of sound</a:t>
            </a:r>
          </a:p>
          <a:p>
            <a:r>
              <a:rPr lang="en-US" sz="1000" dirty="0"/>
              <a:t>  </a:t>
            </a:r>
          </a:p>
          <a:p>
            <a:r>
              <a:rPr lang="en-US" sz="1000" dirty="0"/>
              <a:t>  distance = (duration / 2) * 0.0343;</a:t>
            </a:r>
          </a:p>
          <a:p>
            <a:r>
              <a:rPr lang="en-US" sz="1000" dirty="0"/>
              <a:t>  </a:t>
            </a:r>
          </a:p>
          <a:p>
            <a:r>
              <a:rPr lang="en-US" sz="1000" dirty="0"/>
              <a:t>  // Send results to Serial Monitor</a:t>
            </a:r>
          </a:p>
          <a:p>
            <a:r>
              <a:rPr lang="en-US" sz="1000" dirty="0"/>
              <a:t>  Serial.print("Distance = ");</a:t>
            </a:r>
          </a:p>
          <a:p>
            <a:r>
              <a:rPr lang="en-US" sz="1000" dirty="0"/>
              <a:t>  if (distance &gt;= 400 || distance &lt;= 2) {</a:t>
            </a:r>
          </a:p>
          <a:p>
            <a:r>
              <a:rPr lang="en-US" sz="1000" dirty="0"/>
              <a:t>    Serial.println("Out of range");</a:t>
            </a:r>
          </a:p>
          <a:p>
            <a:r>
              <a:rPr lang="en-US" sz="1000" dirty="0"/>
              <a:t>  }</a:t>
            </a:r>
          </a:p>
          <a:p>
            <a:r>
              <a:rPr lang="en-US" sz="1000" dirty="0"/>
              <a:t>  else {</a:t>
            </a:r>
          </a:p>
          <a:p>
            <a:r>
              <a:rPr lang="en-US" sz="1000" dirty="0"/>
              <a:t>    Serial.print(distance);</a:t>
            </a:r>
          </a:p>
          <a:p>
            <a:r>
              <a:rPr lang="en-US" sz="1000" dirty="0"/>
              <a:t>    Serial.println(" cm");</a:t>
            </a:r>
          </a:p>
          <a:p>
            <a:r>
              <a:rPr lang="en-US" sz="1000" dirty="0"/>
              <a:t>    delay(500);</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979579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a:extLst>
              <a:ext uri="{FF2B5EF4-FFF2-40B4-BE49-F238E27FC236}">
                <a16:creationId xmlns:a16="http://schemas.microsoft.com/office/drawing/2014/main" id="{CEAC95CC-BDD8-4982-B407-9598682AB28D}"/>
              </a:ext>
            </a:extLst>
          </p:cNvPr>
          <p:cNvPicPr>
            <a:picLocks noChangeAspect="1"/>
          </p:cNvPicPr>
          <p:nvPr/>
        </p:nvPicPr>
        <p:blipFill rotWithShape="1">
          <a:blip r:embed="rId2">
            <a:alphaModFix amt="40000"/>
            <a:extLst/>
          </a:blip>
          <a:srcRect t="7779" b="7952"/>
          <a:stretch/>
        </p:blipFill>
        <p:spPr>
          <a:xfrm>
            <a:off x="20" y="10"/>
            <a:ext cx="12191980" cy="685799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ctrTitle"/>
          </p:nvPr>
        </p:nvSpPr>
        <p:spPr>
          <a:xfrm>
            <a:off x="1371600" y="3014139"/>
            <a:ext cx="9448800" cy="1825096"/>
          </a:xfrm>
        </p:spPr>
        <p:txBody>
          <a:bodyPr vert="horz" lIns="91440" tIns="45720" rIns="91440" bIns="45720" rtlCol="0">
            <a:normAutofit/>
          </a:bodyPr>
          <a:lstStyle/>
          <a:p>
            <a:pPr algn="r" fontAlgn="base"/>
            <a:r>
              <a:rPr lang="en-US" dirty="0"/>
              <a:t>Using Multiple HC-SR04 Sensors</a:t>
            </a:r>
          </a:p>
        </p:txBody>
      </p:sp>
      <p:sp>
        <p:nvSpPr>
          <p:cNvPr id="4" name="Subtitle 3">
            <a:extLst>
              <a:ext uri="{FF2B5EF4-FFF2-40B4-BE49-F238E27FC236}">
                <a16:creationId xmlns:a16="http://schemas.microsoft.com/office/drawing/2014/main" id="{F3C929C1-8982-4B5C-89CF-B924E5A59994}"/>
              </a:ext>
            </a:extLst>
          </p:cNvPr>
          <p:cNvSpPr>
            <a:spLocks noGrp="1"/>
          </p:cNvSpPr>
          <p:nvPr>
            <p:ph type="subTitle" idx="1"/>
          </p:nvPr>
        </p:nvSpPr>
        <p:spPr>
          <a:xfrm>
            <a:off x="1371600" y="4842935"/>
            <a:ext cx="9448800" cy="685800"/>
          </a:xfrm>
        </p:spPr>
        <p:txBody>
          <a:bodyPr>
            <a:normAutofit/>
          </a:bodyPr>
          <a:lstStyle/>
          <a:p>
            <a:endParaRPr lang="en-US"/>
          </a:p>
        </p:txBody>
      </p:sp>
    </p:spTree>
    <p:extLst>
      <p:ext uri="{BB962C8B-B14F-4D97-AF65-F5344CB8AC3E}">
        <p14:creationId xmlns:p14="http://schemas.microsoft.com/office/powerpoint/2010/main" val="246340309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pPr fontAlgn="base"/>
            <a:r>
              <a:rPr lang="en-US" dirty="0"/>
              <a:t>Using Multiple HC-SR04 Sensors</a:t>
            </a:r>
          </a:p>
        </p:txBody>
      </p:sp>
      <p:sp>
        <p:nvSpPr>
          <p:cNvPr id="3" name="Rectangle 2">
            <a:extLst>
              <a:ext uri="{FF2B5EF4-FFF2-40B4-BE49-F238E27FC236}">
                <a16:creationId xmlns:a16="http://schemas.microsoft.com/office/drawing/2014/main" id="{C5634CE1-A284-4CA2-AEEB-DC34CF8F2484}"/>
              </a:ext>
            </a:extLst>
          </p:cNvPr>
          <p:cNvSpPr/>
          <p:nvPr/>
        </p:nvSpPr>
        <p:spPr>
          <a:xfrm>
            <a:off x="251534" y="1965910"/>
            <a:ext cx="11591278" cy="954107"/>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In many applications you’ll want to use more than one HC-SR04 ultrasonic sensor in your design. This can happen when you want to monitor the distance to external objects from different sides of your robot or project.</a:t>
            </a:r>
          </a:p>
          <a:p>
            <a:pPr marL="285750" indent="-285750" algn="just" fontAlgn="base">
              <a:buFont typeface="Arial" panose="020B0604020202020204" pitchFamily="34" charset="0"/>
              <a:buChar char="•"/>
            </a:pPr>
            <a:endParaRPr lang="en-US" sz="1400" dirty="0">
              <a:solidFill>
                <a:srgbClr val="666666"/>
              </a:solidFill>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Autonomous car with obstacle avoidance systems ( 4 sensors on either sides ).</a:t>
            </a:r>
          </a:p>
        </p:txBody>
      </p:sp>
      <p:pic>
        <p:nvPicPr>
          <p:cNvPr id="5122" name="Picture 2" descr="HC-SR04 Two Sensors">
            <a:extLst>
              <a:ext uri="{FF2B5EF4-FFF2-40B4-BE49-F238E27FC236}">
                <a16:creationId xmlns:a16="http://schemas.microsoft.com/office/drawing/2014/main" id="{B26516EB-68AE-4663-80D4-2C63A6A8B2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1" r="3605" b="9221"/>
          <a:stretch/>
        </p:blipFill>
        <p:spPr bwMode="auto">
          <a:xfrm>
            <a:off x="5974672" y="3258938"/>
            <a:ext cx="6081203" cy="34060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D10F68-BA5B-4D49-AE5D-CB5507EBEBEC}"/>
              </a:ext>
            </a:extLst>
          </p:cNvPr>
          <p:cNvSpPr/>
          <p:nvPr/>
        </p:nvSpPr>
        <p:spPr>
          <a:xfrm>
            <a:off x="251534" y="2920017"/>
            <a:ext cx="5723138" cy="2893100"/>
          </a:xfrm>
          <a:prstGeom prst="rect">
            <a:avLst/>
          </a:prstGeom>
        </p:spPr>
        <p:txBody>
          <a:bodyPr wrap="square">
            <a:spAutoFit/>
          </a:bodyPr>
          <a:lstStyle/>
          <a:p>
            <a:pPr marL="285750" indent="-285750" algn="just" fontAlgn="base">
              <a:buFont typeface="Arial" panose="020B0604020202020204" pitchFamily="34" charset="0"/>
              <a:buChar char="•"/>
            </a:pPr>
            <a:endParaRPr lang="en-US" sz="1400" dirty="0">
              <a:solidFill>
                <a:srgbClr val="666666"/>
              </a:solidFill>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When using multiple sensors one obvious consideration is that you need to keep the signal emitted by one sensor from being picked up and measured by another sensor. The easiest way to accomplish this is to simply pulse the trigger on one sensor and wait until you receive the echo back before proceeding to the next sensor</a:t>
            </a:r>
            <a:r>
              <a:rPr lang="en-US" sz="1400" b="1" u="sng" dirty="0">
                <a:solidFill>
                  <a:srgbClr val="666666"/>
                </a:solidFill>
                <a:latin typeface="inherit"/>
              </a:rPr>
              <a:t>. It might be wise to leave a small delay between readings just in case the previous sensors sound waves are still bouncing around the room!</a:t>
            </a:r>
          </a:p>
          <a:p>
            <a:pPr marL="285750" indent="-285750" algn="just" fontAlgn="base">
              <a:buFont typeface="Arial" panose="020B0604020202020204" pitchFamily="34" charset="0"/>
              <a:buChar char="•"/>
            </a:pPr>
            <a:endParaRPr lang="en-US" sz="1400" b="1" u="sng" dirty="0">
              <a:solidFill>
                <a:srgbClr val="666666"/>
              </a:solidFill>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Here is how I used two HC-SR04 ultrasonic sensor with the Arduino. Note that I wired these in 3-wire mode, if you wish you can also connect them in the conventional 4-wire fashion. If you do then just modify the sketch to specify different trigger and echo pins.</a:t>
            </a:r>
          </a:p>
        </p:txBody>
      </p:sp>
    </p:spTree>
    <p:extLst>
      <p:ext uri="{BB962C8B-B14F-4D97-AF65-F5344CB8AC3E}">
        <p14:creationId xmlns:p14="http://schemas.microsoft.com/office/powerpoint/2010/main" val="3403529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pPr fontAlgn="base"/>
            <a:br>
              <a:rPr lang="en-US" dirty="0"/>
            </a:br>
            <a:r>
              <a:rPr lang="en-US" dirty="0"/>
              <a:t>Code – </a:t>
            </a:r>
            <a:br>
              <a:rPr lang="en-US" dirty="0"/>
            </a:br>
            <a:r>
              <a:rPr lang="en-US" dirty="0"/>
              <a:t>Using Multiple HC-SR04 Sensors</a:t>
            </a:r>
          </a:p>
        </p:txBody>
      </p:sp>
      <p:sp>
        <p:nvSpPr>
          <p:cNvPr id="4" name="Rectangle 3">
            <a:extLst>
              <a:ext uri="{FF2B5EF4-FFF2-40B4-BE49-F238E27FC236}">
                <a16:creationId xmlns:a16="http://schemas.microsoft.com/office/drawing/2014/main" id="{3DEF5DAA-5C76-49B1-86CD-ADCF4F67E74F}"/>
              </a:ext>
            </a:extLst>
          </p:cNvPr>
          <p:cNvSpPr/>
          <p:nvPr/>
        </p:nvSpPr>
        <p:spPr>
          <a:xfrm>
            <a:off x="233778" y="2610683"/>
            <a:ext cx="6096000" cy="4247317"/>
          </a:xfrm>
          <a:prstGeom prst="rect">
            <a:avLst/>
          </a:prstGeom>
        </p:spPr>
        <p:txBody>
          <a:bodyPr>
            <a:spAutoFit/>
          </a:bodyPr>
          <a:lstStyle/>
          <a:p>
            <a:r>
              <a:rPr lang="en-US" sz="1000" dirty="0"/>
              <a:t>// Include </a:t>
            </a:r>
            <a:r>
              <a:rPr lang="en-US" sz="1000" dirty="0" err="1"/>
              <a:t>NewPing</a:t>
            </a:r>
            <a:r>
              <a:rPr lang="en-US" sz="1000" dirty="0"/>
              <a:t> Library</a:t>
            </a:r>
          </a:p>
          <a:p>
            <a:r>
              <a:rPr lang="en-US" sz="1000" dirty="0"/>
              <a:t>#include "</a:t>
            </a:r>
            <a:r>
              <a:rPr lang="en-US" sz="1000" dirty="0" err="1"/>
              <a:t>NewPing.h</a:t>
            </a:r>
            <a:r>
              <a:rPr lang="en-US" sz="1000" dirty="0"/>
              <a:t>"</a:t>
            </a:r>
          </a:p>
          <a:p>
            <a:endParaRPr lang="en-US" sz="1000" dirty="0"/>
          </a:p>
          <a:p>
            <a:r>
              <a:rPr lang="en-US" sz="1000" dirty="0"/>
              <a:t>// Define Constants</a:t>
            </a:r>
          </a:p>
          <a:p>
            <a:r>
              <a:rPr lang="en-US" sz="1000" dirty="0"/>
              <a:t>#define TRIGGER_PIN_1   10</a:t>
            </a:r>
          </a:p>
          <a:p>
            <a:r>
              <a:rPr lang="en-US" sz="1000" dirty="0"/>
              <a:t>#define ECHO_PIN_1      10</a:t>
            </a:r>
          </a:p>
          <a:p>
            <a:r>
              <a:rPr lang="en-US" sz="1000" dirty="0"/>
              <a:t>#define TRIGGER_PIN_2   5</a:t>
            </a:r>
          </a:p>
          <a:p>
            <a:r>
              <a:rPr lang="en-US" sz="1000" dirty="0"/>
              <a:t>#define ECHO_PIN_2      5</a:t>
            </a:r>
          </a:p>
          <a:p>
            <a:r>
              <a:rPr lang="en-US" sz="1000" dirty="0"/>
              <a:t>#define MAX_DISTANCE    400</a:t>
            </a:r>
          </a:p>
          <a:p>
            <a:endParaRPr lang="en-US" sz="1000" dirty="0"/>
          </a:p>
          <a:p>
            <a:r>
              <a:rPr lang="en-US" sz="1000" dirty="0" err="1"/>
              <a:t>NewPing</a:t>
            </a:r>
            <a:r>
              <a:rPr lang="en-US" sz="1000" dirty="0"/>
              <a:t> sonar1(TRIGGER_PIN_1, ECHO_PIN_1, MAX_DISTANCE);</a:t>
            </a:r>
          </a:p>
          <a:p>
            <a:r>
              <a:rPr lang="en-US" sz="1000" dirty="0" err="1"/>
              <a:t>NewPing</a:t>
            </a:r>
            <a:r>
              <a:rPr lang="en-US" sz="1000" dirty="0"/>
              <a:t> sonar2(TRIGGER_PIN_2, ECHO_PIN_2, MAX_DISTANCE);</a:t>
            </a:r>
          </a:p>
          <a:p>
            <a:endParaRPr lang="en-US" sz="1000" dirty="0"/>
          </a:p>
          <a:p>
            <a:r>
              <a:rPr lang="en-US" sz="1000" dirty="0"/>
              <a:t>// Define Variables</a:t>
            </a:r>
          </a:p>
          <a:p>
            <a:r>
              <a:rPr lang="en-US" sz="1000" dirty="0"/>
              <a:t>float duration1; // Stores First HC-SR04 pulse duration value</a:t>
            </a:r>
          </a:p>
          <a:p>
            <a:r>
              <a:rPr lang="en-US" sz="1000" dirty="0"/>
              <a:t>float duration2; // Stores Second HC-SR04 pulse duration value</a:t>
            </a:r>
          </a:p>
          <a:p>
            <a:r>
              <a:rPr lang="en-US" sz="1000" dirty="0"/>
              <a:t>float distance1; // Stores calculated distance in cm for First Sensor</a:t>
            </a:r>
          </a:p>
          <a:p>
            <a:r>
              <a:rPr lang="en-US" sz="1000" dirty="0"/>
              <a:t>float distance2; // Stores calculated distance in cm for Second Sensor</a:t>
            </a:r>
          </a:p>
          <a:p>
            <a:endParaRPr lang="en-US" sz="1000" dirty="0"/>
          </a:p>
          <a:p>
            <a:r>
              <a:rPr lang="en-US" sz="1000" dirty="0"/>
              <a:t>int iterations = 5;</a:t>
            </a:r>
          </a:p>
          <a:p>
            <a:endParaRPr lang="en-US" sz="1000" dirty="0"/>
          </a:p>
          <a:p>
            <a:r>
              <a:rPr lang="en-US" sz="1000" dirty="0"/>
              <a:t>void setup() {</a:t>
            </a:r>
          </a:p>
          <a:p>
            <a:r>
              <a:rPr lang="en-US" sz="1000" dirty="0"/>
              <a:t>  Serial.begin (115200);</a:t>
            </a:r>
          </a:p>
          <a:p>
            <a:r>
              <a:rPr lang="en-US" sz="1000" dirty="0"/>
              <a:t>  Serial.println("Launching Firmware - Connect Two Ultrasonic Sensors (in 3-wire mode) on Pins 5 &amp; 10 ");</a:t>
            </a:r>
          </a:p>
          <a:p>
            <a:r>
              <a:rPr lang="en-US" sz="1000" dirty="0"/>
              <a:t>}</a:t>
            </a:r>
          </a:p>
        </p:txBody>
      </p:sp>
    </p:spTree>
    <p:extLst>
      <p:ext uri="{BB962C8B-B14F-4D97-AF65-F5344CB8AC3E}">
        <p14:creationId xmlns:p14="http://schemas.microsoft.com/office/powerpoint/2010/main" val="510202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r>
              <a:rPr lang="en-US" dirty="0"/>
              <a:t>Power Saving Modes Arduino</a:t>
            </a:r>
          </a:p>
        </p:txBody>
      </p:sp>
    </p:spTree>
    <p:extLst>
      <p:ext uri="{BB962C8B-B14F-4D97-AF65-F5344CB8AC3E}">
        <p14:creationId xmlns:p14="http://schemas.microsoft.com/office/powerpoint/2010/main" val="2854887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fontScale="90000"/>
          </a:bodyPr>
          <a:lstStyle/>
          <a:p>
            <a:pPr fontAlgn="base"/>
            <a:br>
              <a:rPr lang="en-US" dirty="0"/>
            </a:br>
            <a:r>
              <a:rPr lang="en-US" dirty="0"/>
              <a:t>Code – </a:t>
            </a:r>
            <a:br>
              <a:rPr lang="en-US" dirty="0"/>
            </a:br>
            <a:r>
              <a:rPr lang="en-US" dirty="0"/>
              <a:t>Using Multiple HC-SR04 Sensors</a:t>
            </a:r>
          </a:p>
        </p:txBody>
      </p:sp>
      <p:sp>
        <p:nvSpPr>
          <p:cNvPr id="3" name="Rectangle 2">
            <a:extLst>
              <a:ext uri="{FF2B5EF4-FFF2-40B4-BE49-F238E27FC236}">
                <a16:creationId xmlns:a16="http://schemas.microsoft.com/office/drawing/2014/main" id="{6320CAE9-F0BB-40F2-BC31-553ECB82E7AC}"/>
              </a:ext>
            </a:extLst>
          </p:cNvPr>
          <p:cNvSpPr/>
          <p:nvPr/>
        </p:nvSpPr>
        <p:spPr>
          <a:xfrm>
            <a:off x="411333" y="2184037"/>
            <a:ext cx="6096000" cy="4555093"/>
          </a:xfrm>
          <a:prstGeom prst="rect">
            <a:avLst/>
          </a:prstGeom>
        </p:spPr>
        <p:txBody>
          <a:bodyPr>
            <a:spAutoFit/>
          </a:bodyPr>
          <a:lstStyle/>
          <a:p>
            <a:r>
              <a:rPr lang="en-US" sz="1000" dirty="0"/>
              <a:t>void loop()</a:t>
            </a:r>
          </a:p>
          <a:p>
            <a:r>
              <a:rPr lang="en-US" sz="1000" dirty="0"/>
              <a:t>{</a:t>
            </a:r>
          </a:p>
          <a:p>
            <a:r>
              <a:rPr lang="en-US" sz="1000" dirty="0"/>
              <a:t>  delay(1000);</a:t>
            </a:r>
          </a:p>
          <a:p>
            <a:endParaRPr lang="en-US" sz="1000" dirty="0"/>
          </a:p>
          <a:p>
            <a:r>
              <a:rPr lang="en-US" sz="1000" dirty="0"/>
              <a:t>  // Measure duration for first sensor</a:t>
            </a:r>
          </a:p>
          <a:p>
            <a:r>
              <a:rPr lang="en-US" sz="1000" dirty="0"/>
              <a:t>  duration1 = sonar1.ping_median(iterations);</a:t>
            </a:r>
          </a:p>
          <a:p>
            <a:r>
              <a:rPr lang="en-US" sz="1000" dirty="0"/>
              <a:t>  </a:t>
            </a:r>
          </a:p>
          <a:p>
            <a:r>
              <a:rPr lang="en-US" sz="1000" dirty="0"/>
              <a:t>  // Add a delay between sensor readings</a:t>
            </a:r>
          </a:p>
          <a:p>
            <a:r>
              <a:rPr lang="en-US" sz="1000" dirty="0"/>
              <a:t>  delay(1000);</a:t>
            </a:r>
          </a:p>
          <a:p>
            <a:r>
              <a:rPr lang="en-US" sz="1000" dirty="0"/>
              <a:t>  </a:t>
            </a:r>
          </a:p>
          <a:p>
            <a:r>
              <a:rPr lang="en-US" sz="1000" dirty="0"/>
              <a:t>  // Measure duration for first sensor</a:t>
            </a:r>
          </a:p>
          <a:p>
            <a:r>
              <a:rPr lang="en-US" sz="1000" dirty="0"/>
              <a:t>  duration2 = sonar2.ping_median(iterations);</a:t>
            </a:r>
          </a:p>
          <a:p>
            <a:endParaRPr lang="en-US" sz="1000" dirty="0"/>
          </a:p>
          <a:p>
            <a:r>
              <a:rPr lang="en-US" sz="1000" dirty="0"/>
              <a:t>  // Calculate the distances for both sensors</a:t>
            </a:r>
          </a:p>
          <a:p>
            <a:r>
              <a:rPr lang="en-US" sz="1000" dirty="0"/>
              <a:t>  // Use 343 </a:t>
            </a:r>
            <a:r>
              <a:rPr lang="en-US" sz="1000" dirty="0" err="1"/>
              <a:t>metres</a:t>
            </a:r>
            <a:r>
              <a:rPr lang="en-US" sz="1000" dirty="0"/>
              <a:t> per second as speed of sound</a:t>
            </a:r>
          </a:p>
          <a:p>
            <a:r>
              <a:rPr lang="en-US" sz="1000" dirty="0"/>
              <a:t>  distance1 = (duration1 / 2) * 0.0343;</a:t>
            </a:r>
          </a:p>
          <a:p>
            <a:r>
              <a:rPr lang="en-US" sz="1000" dirty="0"/>
              <a:t>  distance2 = (duration2 / 2) * 0.0343;</a:t>
            </a:r>
          </a:p>
          <a:p>
            <a:r>
              <a:rPr lang="en-US" sz="1000" dirty="0"/>
              <a:t>  </a:t>
            </a:r>
          </a:p>
          <a:p>
            <a:r>
              <a:rPr lang="en-US" sz="1000" dirty="0"/>
              <a:t>  // Send results to Serial Monitor</a:t>
            </a:r>
          </a:p>
          <a:p>
            <a:r>
              <a:rPr lang="en-US" sz="1000" dirty="0"/>
              <a:t>  Serial.print("Distance 1: ");</a:t>
            </a:r>
          </a:p>
          <a:p>
            <a:r>
              <a:rPr lang="en-US" sz="1000" dirty="0"/>
              <a:t>  if (distance1 &gt;= 400 || distance1 &lt;= 2) {</a:t>
            </a:r>
          </a:p>
          <a:p>
            <a:r>
              <a:rPr lang="en-US" sz="1000" dirty="0"/>
              <a:t>    Serial.print("Out of range ");</a:t>
            </a:r>
          </a:p>
          <a:p>
            <a:r>
              <a:rPr lang="en-US" sz="1000" dirty="0"/>
              <a:t>  }</a:t>
            </a:r>
          </a:p>
          <a:p>
            <a:r>
              <a:rPr lang="en-US" sz="1000" dirty="0"/>
              <a:t>  else {</a:t>
            </a:r>
          </a:p>
          <a:p>
            <a:r>
              <a:rPr lang="en-US" sz="1000" dirty="0"/>
              <a:t>    Serial.print(distance1);</a:t>
            </a:r>
          </a:p>
          <a:p>
            <a:r>
              <a:rPr lang="en-US" sz="1000" dirty="0"/>
              <a:t>    Serial.print(" cm ");</a:t>
            </a:r>
          </a:p>
          <a:p>
            <a:r>
              <a:rPr lang="en-US" sz="1000" dirty="0"/>
              <a:t>  }</a:t>
            </a:r>
          </a:p>
          <a:p>
            <a:r>
              <a:rPr lang="en-US" sz="1000" dirty="0"/>
              <a:t>   </a:t>
            </a:r>
          </a:p>
          <a:p>
            <a:r>
              <a:rPr lang="en-US" sz="1000" dirty="0"/>
              <a:t>  </a:t>
            </a:r>
          </a:p>
        </p:txBody>
      </p:sp>
      <p:sp>
        <p:nvSpPr>
          <p:cNvPr id="4" name="Rectangle 3">
            <a:extLst>
              <a:ext uri="{FF2B5EF4-FFF2-40B4-BE49-F238E27FC236}">
                <a16:creationId xmlns:a16="http://schemas.microsoft.com/office/drawing/2014/main" id="{C09CBBFD-01CF-48C2-9563-0BB65567B664}"/>
              </a:ext>
            </a:extLst>
          </p:cNvPr>
          <p:cNvSpPr/>
          <p:nvPr/>
        </p:nvSpPr>
        <p:spPr>
          <a:xfrm>
            <a:off x="4796900" y="4800600"/>
            <a:ext cx="3121982" cy="1938992"/>
          </a:xfrm>
          <a:prstGeom prst="rect">
            <a:avLst/>
          </a:prstGeom>
        </p:spPr>
        <p:txBody>
          <a:bodyPr wrap="square">
            <a:spAutoFit/>
          </a:bodyPr>
          <a:lstStyle/>
          <a:p>
            <a:r>
              <a:rPr lang="en-US" sz="1000" dirty="0"/>
              <a:t>Serial.print("Distance 2: ");</a:t>
            </a:r>
          </a:p>
          <a:p>
            <a:endParaRPr lang="en-US" sz="1000" dirty="0"/>
          </a:p>
          <a:p>
            <a:r>
              <a:rPr lang="en-US" sz="1000" dirty="0"/>
              <a:t>  if (distance2 &gt;= 400 || distance2 &lt;= 2) {</a:t>
            </a:r>
          </a:p>
          <a:p>
            <a:r>
              <a:rPr lang="en-US" sz="1000" dirty="0"/>
              <a:t>    Serial.print("Out of range ");</a:t>
            </a:r>
          </a:p>
          <a:p>
            <a:r>
              <a:rPr lang="en-US" sz="1000" dirty="0"/>
              <a:t>  }</a:t>
            </a:r>
          </a:p>
          <a:p>
            <a:r>
              <a:rPr lang="en-US" sz="1000" dirty="0"/>
              <a:t>  else {</a:t>
            </a:r>
          </a:p>
          <a:p>
            <a:r>
              <a:rPr lang="en-US" sz="1000" dirty="0"/>
              <a:t>    Serial.print(distance2);</a:t>
            </a:r>
          </a:p>
          <a:p>
            <a:r>
              <a:rPr lang="en-US" sz="1000" dirty="0"/>
              <a:t>    Serial.print(" cm");</a:t>
            </a:r>
          </a:p>
          <a:p>
            <a:r>
              <a:rPr lang="en-US" sz="1000" dirty="0"/>
              <a:t>  }</a:t>
            </a:r>
          </a:p>
          <a:p>
            <a:r>
              <a:rPr lang="en-US" sz="1000" dirty="0"/>
              <a:t>  </a:t>
            </a:r>
          </a:p>
          <a:p>
            <a:r>
              <a:rPr lang="en-US" sz="1000" dirty="0"/>
              <a:t>  Serial.println(" ");</a:t>
            </a:r>
          </a:p>
          <a:p>
            <a:r>
              <a:rPr lang="en-US" sz="1000" dirty="0"/>
              <a:t>}</a:t>
            </a:r>
          </a:p>
        </p:txBody>
      </p:sp>
      <p:cxnSp>
        <p:nvCxnSpPr>
          <p:cNvPr id="6" name="Connector: Elbow 5">
            <a:extLst>
              <a:ext uri="{FF2B5EF4-FFF2-40B4-BE49-F238E27FC236}">
                <a16:creationId xmlns:a16="http://schemas.microsoft.com/office/drawing/2014/main" id="{646A3D68-EC0D-486D-80DE-A3B4A2CE6480}"/>
              </a:ext>
            </a:extLst>
          </p:cNvPr>
          <p:cNvCxnSpPr>
            <a:cxnSpLocks/>
            <a:endCxn id="4" idx="0"/>
          </p:cNvCxnSpPr>
          <p:nvPr/>
        </p:nvCxnSpPr>
        <p:spPr>
          <a:xfrm flipV="1">
            <a:off x="603682" y="4800600"/>
            <a:ext cx="5754209" cy="1671222"/>
          </a:xfrm>
          <a:prstGeom prst="bentConnector4">
            <a:avLst>
              <a:gd name="adj1" fmla="val 49550"/>
              <a:gd name="adj2" fmla="val 11367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454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pPr fontAlgn="base"/>
            <a:r>
              <a:rPr lang="en-US" dirty="0">
                <a:solidFill>
                  <a:srgbClr val="222222"/>
                </a:solidFill>
                <a:latin typeface="inherit"/>
              </a:rPr>
              <a:t>Be Kind to Animals!</a:t>
            </a:r>
            <a:endParaRPr lang="en-US" dirty="0">
              <a:solidFill>
                <a:srgbClr val="222222"/>
              </a:solidFill>
              <a:latin typeface="Lato"/>
            </a:endParaRPr>
          </a:p>
        </p:txBody>
      </p:sp>
      <p:sp>
        <p:nvSpPr>
          <p:cNvPr id="3" name="Rectangle 2">
            <a:extLst>
              <a:ext uri="{FF2B5EF4-FFF2-40B4-BE49-F238E27FC236}">
                <a16:creationId xmlns:a16="http://schemas.microsoft.com/office/drawing/2014/main" id="{1102F7FA-B550-4714-94DD-35C64FFC66C7}"/>
              </a:ext>
            </a:extLst>
          </p:cNvPr>
          <p:cNvSpPr/>
          <p:nvPr/>
        </p:nvSpPr>
        <p:spPr>
          <a:xfrm>
            <a:off x="571129" y="2267674"/>
            <a:ext cx="11023107" cy="2585323"/>
          </a:xfrm>
          <a:prstGeom prst="rect">
            <a:avLst/>
          </a:prstGeom>
        </p:spPr>
        <p:txBody>
          <a:bodyPr wrap="square">
            <a:spAutoFit/>
          </a:bodyPr>
          <a:lstStyle/>
          <a:p>
            <a:pPr fontAlgn="base"/>
            <a:r>
              <a:rPr lang="en-US" dirty="0">
                <a:solidFill>
                  <a:srgbClr val="666666"/>
                </a:solidFill>
                <a:latin typeface="inherit"/>
              </a:rPr>
              <a:t>One thing that bears consideration when designing a device around any ultrasonic emitter, like the HC-SR04, is that many animals can hear ultrasonic sound. According to </a:t>
            </a:r>
            <a:r>
              <a:rPr lang="en-US" dirty="0" err="1">
                <a:solidFill>
                  <a:srgbClr val="1E73BE"/>
                </a:solidFill>
                <a:latin typeface="inherit"/>
                <a:hlinkClick r:id="rId2"/>
              </a:rPr>
              <a:t>WikiPedia</a:t>
            </a:r>
            <a:r>
              <a:rPr lang="en-US" dirty="0">
                <a:solidFill>
                  <a:srgbClr val="666666"/>
                </a:solidFill>
                <a:latin typeface="inherit"/>
              </a:rPr>
              <a:t> this includes dogs, cats, gerbils and rabbits.</a:t>
            </a:r>
          </a:p>
          <a:p>
            <a:pPr fontAlgn="base"/>
            <a:endParaRPr lang="en-US" dirty="0">
              <a:solidFill>
                <a:srgbClr val="666666"/>
              </a:solidFill>
              <a:latin typeface="Lato"/>
            </a:endParaRPr>
          </a:p>
          <a:p>
            <a:pPr fontAlgn="base"/>
            <a:r>
              <a:rPr lang="en-US" dirty="0">
                <a:solidFill>
                  <a:srgbClr val="666666"/>
                </a:solidFill>
                <a:latin typeface="inherit"/>
              </a:rPr>
              <a:t>If you have furry 4-legged friends roaming your house you might want to refrain from subjecting them to the sound emitted by the sensor as it could be very annoying to them. Imagine hearing a high pitched series of “beeps” every second nonstop and you can empathize with what your pet might be going through.</a:t>
            </a:r>
          </a:p>
          <a:p>
            <a:pPr fontAlgn="base"/>
            <a:endParaRPr lang="en-US" dirty="0">
              <a:solidFill>
                <a:srgbClr val="666666"/>
              </a:solidFill>
              <a:latin typeface="Lato"/>
            </a:endParaRPr>
          </a:p>
          <a:p>
            <a:pPr fontAlgn="base"/>
            <a:r>
              <a:rPr lang="en-US" dirty="0">
                <a:solidFill>
                  <a:srgbClr val="666666"/>
                </a:solidFill>
                <a:latin typeface="inherit"/>
              </a:rPr>
              <a:t>There are other methods of measuring distance like IR light and LIDAR that don’t involve ultrasonic sound, so you might want to look into that if animals are a consideration in your home. </a:t>
            </a:r>
            <a:endParaRPr lang="en-US" b="0" i="0" dirty="0">
              <a:solidFill>
                <a:srgbClr val="666666"/>
              </a:solidFill>
              <a:effectLst/>
              <a:latin typeface="Lato"/>
            </a:endParaRPr>
          </a:p>
        </p:txBody>
      </p:sp>
    </p:spTree>
    <p:extLst>
      <p:ext uri="{BB962C8B-B14F-4D97-AF65-F5344CB8AC3E}">
        <p14:creationId xmlns:p14="http://schemas.microsoft.com/office/powerpoint/2010/main" val="503883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9">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7" name="Picture 11">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8" name="Rectangle 13">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a:extLst>
              <a:ext uri="{FF2B5EF4-FFF2-40B4-BE49-F238E27FC236}">
                <a16:creationId xmlns:a16="http://schemas.microsoft.com/office/drawing/2014/main" id="{D5DFBEBD-36BE-4278-AB46-D003B1B14EA0}"/>
              </a:ext>
            </a:extLst>
          </p:cNvPr>
          <p:cNvPicPr>
            <a:picLocks noChangeAspect="1"/>
          </p:cNvPicPr>
          <p:nvPr/>
        </p:nvPicPr>
        <p:blipFill rotWithShape="1">
          <a:blip r:embed="rId4">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80E03B7-3869-4C6C-BE74-A8D362F670F2}"/>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kern="1200" cap="all" baseline="0">
                <a:solidFill>
                  <a:schemeClr val="tx1"/>
                </a:solidFill>
                <a:latin typeface="+mj-lt"/>
                <a:ea typeface="+mj-ea"/>
                <a:cs typeface="+mj-cs"/>
              </a:rPr>
              <a:t>PINOUT</a:t>
            </a:r>
          </a:p>
        </p:txBody>
      </p:sp>
      <p:sp>
        <p:nvSpPr>
          <p:cNvPr id="4" name="Text Placeholder 3">
            <a:extLst>
              <a:ext uri="{FF2B5EF4-FFF2-40B4-BE49-F238E27FC236}">
                <a16:creationId xmlns:a16="http://schemas.microsoft.com/office/drawing/2014/main" id="{F354D1C5-5388-4F47-A9E7-D4B53CAA9660}"/>
              </a:ext>
            </a:extLst>
          </p:cNvPr>
          <p:cNvSpPr>
            <a:spLocks noGrp="1"/>
          </p:cNvSpPr>
          <p:nvPr>
            <p:ph type="body" idx="1"/>
          </p:nvPr>
        </p:nvSpPr>
        <p:spPr>
          <a:xfrm>
            <a:off x="1371600" y="4842935"/>
            <a:ext cx="9448800" cy="685800"/>
          </a:xfrm>
        </p:spPr>
        <p:txBody>
          <a:bodyPr vert="horz" lIns="91440" tIns="45720" rIns="91440" bIns="45720" rtlCol="0">
            <a:normAutofit/>
          </a:bodyPr>
          <a:lstStyle/>
          <a:p>
            <a:pPr algn="l"/>
            <a:endParaRPr lang="en-US" sz="2000" kern="1200">
              <a:solidFill>
                <a:schemeClr val="tx1"/>
              </a:solidFill>
              <a:latin typeface="+mn-lt"/>
              <a:ea typeface="+mn-ea"/>
              <a:cs typeface="+mn-cs"/>
            </a:endParaRPr>
          </a:p>
        </p:txBody>
      </p:sp>
    </p:spTree>
    <p:extLst>
      <p:ext uri="{BB962C8B-B14F-4D97-AF65-F5344CB8AC3E}">
        <p14:creationId xmlns:p14="http://schemas.microsoft.com/office/powerpoint/2010/main" val="356965525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03B7-3869-4C6C-BE74-A8D362F670F2}"/>
              </a:ext>
            </a:extLst>
          </p:cNvPr>
          <p:cNvSpPr>
            <a:spLocks noGrp="1"/>
          </p:cNvSpPr>
          <p:nvPr>
            <p:ph type="title"/>
          </p:nvPr>
        </p:nvSpPr>
        <p:spPr/>
        <p:txBody>
          <a:bodyPr/>
          <a:lstStyle/>
          <a:p>
            <a:r>
              <a:rPr lang="en-US" dirty="0"/>
              <a:t>PINOUT</a:t>
            </a:r>
          </a:p>
        </p:txBody>
      </p:sp>
    </p:spTree>
    <p:extLst>
      <p:ext uri="{BB962C8B-B14F-4D97-AF65-F5344CB8AC3E}">
        <p14:creationId xmlns:p14="http://schemas.microsoft.com/office/powerpoint/2010/main" val="3203618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2" name="Rectangle 11">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Hobby project(s)</a:t>
            </a:r>
          </a:p>
        </p:txBody>
      </p:sp>
      <p:cxnSp>
        <p:nvCxnSpPr>
          <p:cNvPr id="16" name="Straight Connector 15">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89521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a:t>
            </a:r>
          </a:p>
        </p:txBody>
      </p:sp>
      <p:pic>
        <p:nvPicPr>
          <p:cNvPr id="3" name="Picture 2">
            <a:extLst>
              <a:ext uri="{FF2B5EF4-FFF2-40B4-BE49-F238E27FC236}">
                <a16:creationId xmlns:a16="http://schemas.microsoft.com/office/drawing/2014/main" id="{6BEDED27-F279-4015-953B-CB4A0DFEBE6F}"/>
              </a:ext>
            </a:extLst>
          </p:cNvPr>
          <p:cNvPicPr>
            <a:picLocks noChangeAspect="1"/>
          </p:cNvPicPr>
          <p:nvPr/>
        </p:nvPicPr>
        <p:blipFill>
          <a:blip r:embed="rId2"/>
          <a:stretch>
            <a:fillRect/>
          </a:stretch>
        </p:blipFill>
        <p:spPr>
          <a:xfrm>
            <a:off x="238327" y="764373"/>
            <a:ext cx="5157298" cy="3035591"/>
          </a:xfrm>
          <a:prstGeom prst="rect">
            <a:avLst/>
          </a:prstGeom>
          <a:effectLst>
            <a:glow rad="101600">
              <a:schemeClr val="accent6">
                <a:satMod val="175000"/>
                <a:alpha val="40000"/>
              </a:schemeClr>
            </a:glow>
          </a:effectLst>
        </p:spPr>
      </p:pic>
      <p:pic>
        <p:nvPicPr>
          <p:cNvPr id="5" name="Picture 4">
            <a:extLst>
              <a:ext uri="{FF2B5EF4-FFF2-40B4-BE49-F238E27FC236}">
                <a16:creationId xmlns:a16="http://schemas.microsoft.com/office/drawing/2014/main" id="{D49C6949-8009-41F7-9274-4F1A7E5FBA35}"/>
              </a:ext>
            </a:extLst>
          </p:cNvPr>
          <p:cNvPicPr>
            <a:picLocks noChangeAspect="1"/>
          </p:cNvPicPr>
          <p:nvPr/>
        </p:nvPicPr>
        <p:blipFill>
          <a:blip r:embed="rId3"/>
          <a:stretch>
            <a:fillRect/>
          </a:stretch>
        </p:blipFill>
        <p:spPr>
          <a:xfrm>
            <a:off x="4818263" y="3275097"/>
            <a:ext cx="7263506" cy="3467690"/>
          </a:xfrm>
          <a:prstGeom prst="rect">
            <a:avLst/>
          </a:prstGeom>
          <a:effectLst>
            <a:glow rad="101600">
              <a:schemeClr val="accent6">
                <a:satMod val="175000"/>
                <a:alpha val="40000"/>
              </a:schemeClr>
            </a:glow>
          </a:effectLst>
        </p:spPr>
      </p:pic>
      <p:sp>
        <p:nvSpPr>
          <p:cNvPr id="6" name="TextBox 5">
            <a:extLst>
              <a:ext uri="{FF2B5EF4-FFF2-40B4-BE49-F238E27FC236}">
                <a16:creationId xmlns:a16="http://schemas.microsoft.com/office/drawing/2014/main" id="{0924D6F1-D855-4CF7-B012-550A6FC41936}"/>
              </a:ext>
            </a:extLst>
          </p:cNvPr>
          <p:cNvSpPr txBox="1"/>
          <p:nvPr/>
        </p:nvSpPr>
        <p:spPr>
          <a:xfrm>
            <a:off x="5395625" y="1912836"/>
            <a:ext cx="2287806" cy="369332"/>
          </a:xfrm>
          <a:prstGeom prst="rect">
            <a:avLst/>
          </a:prstGeom>
          <a:noFill/>
        </p:spPr>
        <p:txBody>
          <a:bodyPr wrap="none" rtlCol="0">
            <a:spAutoFit/>
          </a:bodyPr>
          <a:lstStyle/>
          <a:p>
            <a:r>
              <a:rPr lang="en-US" dirty="0">
                <a:sym typeface="Wingdings" panose="05000000000000000000" pitchFamily="2" charset="2"/>
              </a:rPr>
              <a:t> </a:t>
            </a:r>
            <a:r>
              <a:rPr lang="en-US" dirty="0"/>
              <a:t>I2C Slave Circuit</a:t>
            </a:r>
          </a:p>
        </p:txBody>
      </p:sp>
      <p:sp>
        <p:nvSpPr>
          <p:cNvPr id="7" name="TextBox 6">
            <a:extLst>
              <a:ext uri="{FF2B5EF4-FFF2-40B4-BE49-F238E27FC236}">
                <a16:creationId xmlns:a16="http://schemas.microsoft.com/office/drawing/2014/main" id="{63B44D3C-6F29-4A03-BAD9-0CB884A4D532}"/>
              </a:ext>
            </a:extLst>
          </p:cNvPr>
          <p:cNvSpPr txBox="1"/>
          <p:nvPr/>
        </p:nvSpPr>
        <p:spPr>
          <a:xfrm>
            <a:off x="1784733" y="5563038"/>
            <a:ext cx="3175869" cy="369332"/>
          </a:xfrm>
          <a:prstGeom prst="rect">
            <a:avLst/>
          </a:prstGeom>
          <a:noFill/>
        </p:spPr>
        <p:txBody>
          <a:bodyPr wrap="none" rtlCol="0">
            <a:spAutoFit/>
          </a:bodyPr>
          <a:lstStyle/>
          <a:p>
            <a:r>
              <a:rPr lang="en-US" dirty="0"/>
              <a:t>I2C Master Slave Circuit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308415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AD9C-67E0-4BA6-8AD8-FFA2B8081414}"/>
              </a:ext>
            </a:extLst>
          </p:cNvPr>
          <p:cNvSpPr>
            <a:spLocks noGrp="1"/>
          </p:cNvSpPr>
          <p:nvPr>
            <p:ph type="title"/>
          </p:nvPr>
        </p:nvSpPr>
        <p:spPr/>
        <p:txBody>
          <a:bodyPr/>
          <a:lstStyle/>
          <a:p>
            <a:r>
              <a:rPr lang="en-US" dirty="0"/>
              <a:t>Hookup</a:t>
            </a:r>
          </a:p>
        </p:txBody>
      </p:sp>
      <p:sp>
        <p:nvSpPr>
          <p:cNvPr id="4" name="Rectangle 3">
            <a:extLst>
              <a:ext uri="{FF2B5EF4-FFF2-40B4-BE49-F238E27FC236}">
                <a16:creationId xmlns:a16="http://schemas.microsoft.com/office/drawing/2014/main" id="{FE9405AD-C86C-4893-BE3F-9D88277B1436}"/>
              </a:ext>
            </a:extLst>
          </p:cNvPr>
          <p:cNvSpPr/>
          <p:nvPr/>
        </p:nvSpPr>
        <p:spPr>
          <a:xfrm>
            <a:off x="411331" y="2057401"/>
            <a:ext cx="11289437" cy="2308324"/>
          </a:xfrm>
          <a:prstGeom prst="rect">
            <a:avLst/>
          </a:prstGeom>
        </p:spPr>
        <p:txBody>
          <a:bodyPr wrap="square">
            <a:spAutoFit/>
          </a:bodyPr>
          <a:lstStyle/>
          <a:p>
            <a:pPr marL="285750" indent="-285750" algn="just" fontAlgn="base">
              <a:buFont typeface="Arial" panose="020B0604020202020204" pitchFamily="34" charset="0"/>
              <a:buChar char="•"/>
            </a:pPr>
            <a:r>
              <a:rPr lang="en-US" dirty="0">
                <a:solidFill>
                  <a:srgbClr val="666666"/>
                </a:solidFill>
                <a:latin typeface="inherit"/>
              </a:rPr>
              <a:t>The HC-SR04 has four pins. Two are used for power and ground, the other two for the transmit (Trigger) and receive (Echo).</a:t>
            </a:r>
          </a:p>
          <a:p>
            <a:pPr marL="285750" indent="-285750" algn="just" fontAlgn="base">
              <a:buFont typeface="Arial" panose="020B0604020202020204" pitchFamily="34" charset="0"/>
              <a:buChar char="•"/>
            </a:pPr>
            <a:endParaRPr lang="en-US" dirty="0">
              <a:solidFill>
                <a:srgbClr val="666666"/>
              </a:solidFill>
              <a:latin typeface="Lato"/>
            </a:endParaRPr>
          </a:p>
          <a:p>
            <a:pPr marL="285750" indent="-285750" algn="just" fontAlgn="base">
              <a:buFont typeface="Arial" panose="020B0604020202020204" pitchFamily="34" charset="0"/>
              <a:buChar char="•"/>
            </a:pPr>
            <a:r>
              <a:rPr lang="en-US" dirty="0">
                <a:solidFill>
                  <a:srgbClr val="666666"/>
                </a:solidFill>
                <a:latin typeface="inherit"/>
              </a:rPr>
              <a:t>To save on wiring you can run the sensor in “1-pin mode”, tying the Trigger and Echo pins together. Your code just needs to flip between sending and receiving, and you save some wiring.</a:t>
            </a:r>
          </a:p>
          <a:p>
            <a:pPr marL="285750" indent="-285750" algn="just" fontAlgn="base">
              <a:buFont typeface="Arial" panose="020B0604020202020204" pitchFamily="34" charset="0"/>
              <a:buChar char="•"/>
            </a:pPr>
            <a:endParaRPr lang="en-US" b="0" i="0" dirty="0">
              <a:solidFill>
                <a:srgbClr val="666666"/>
              </a:solidFill>
              <a:effectLst/>
              <a:latin typeface="inherit"/>
            </a:endParaRPr>
          </a:p>
          <a:p>
            <a:pPr marL="285750" indent="-285750" algn="just" fontAlgn="base">
              <a:buFont typeface="Arial" panose="020B0604020202020204" pitchFamily="34" charset="0"/>
              <a:buChar char="•"/>
            </a:pPr>
            <a:r>
              <a:rPr lang="en-US" dirty="0">
                <a:solidFill>
                  <a:srgbClr val="666666"/>
                </a:solidFill>
                <a:latin typeface="inherit"/>
              </a:rPr>
              <a:t>Otherwise, the wiring is fairly simple. In addition to the sensor wiring, we will use two of the Arduino’s analog pins, A4 and A5, as I2C connections. A4 is the SDA connection while A5 is the SCL.</a:t>
            </a:r>
          </a:p>
        </p:txBody>
      </p:sp>
    </p:spTree>
    <p:extLst>
      <p:ext uri="{BB962C8B-B14F-4D97-AF65-F5344CB8AC3E}">
        <p14:creationId xmlns:p14="http://schemas.microsoft.com/office/powerpoint/2010/main" val="1930051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1" name="Rectangle 10">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4976028" y="965200"/>
            <a:ext cx="6170943" cy="4329641"/>
          </a:xfrm>
        </p:spPr>
        <p:txBody>
          <a:bodyPr vert="horz" lIns="91440" tIns="45720" rIns="91440" bIns="45720" rtlCol="0" anchor="ctr">
            <a:normAutofit/>
          </a:bodyPr>
          <a:lstStyle/>
          <a:p>
            <a:r>
              <a:rPr lang="en-US" sz="5400" kern="1200" cap="all" baseline="0" dirty="0">
                <a:solidFill>
                  <a:schemeClr val="tx1"/>
                </a:solidFill>
                <a:latin typeface="+mj-lt"/>
                <a:ea typeface="+mj-ea"/>
                <a:cs typeface="+mj-cs"/>
              </a:rPr>
              <a:t>Actual PICS</a:t>
            </a:r>
            <a:endParaRPr lang="en-US" sz="5400" kern="1200" cap="all" baseline="0">
              <a:solidFill>
                <a:schemeClr val="tx1"/>
              </a:solidFill>
              <a:latin typeface="+mj-lt"/>
              <a:ea typeface="+mj-ea"/>
              <a:cs typeface="+mj-cs"/>
            </a:endParaRPr>
          </a:p>
        </p:txBody>
      </p:sp>
      <p:cxnSp>
        <p:nvCxnSpPr>
          <p:cNvPr id="15" name="Straight Connector 14">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66717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2895600" y="764373"/>
            <a:ext cx="8610600" cy="1293028"/>
          </a:xfrm>
        </p:spPr>
        <p:txBody>
          <a:bodyPr/>
          <a:lstStyle/>
          <a:p>
            <a:r>
              <a:rPr lang="en-US" dirty="0"/>
              <a:t>Actual PICS</a:t>
            </a:r>
          </a:p>
        </p:txBody>
      </p:sp>
    </p:spTree>
    <p:extLst>
      <p:ext uri="{BB962C8B-B14F-4D97-AF65-F5344CB8AC3E}">
        <p14:creationId xmlns:p14="http://schemas.microsoft.com/office/powerpoint/2010/main" val="490077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4" name="Picture 13">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6" name="Rectangle 15">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Ultrasonic Sensor Test Sketch</a:t>
            </a:r>
          </a:p>
        </p:txBody>
      </p:sp>
      <p:cxnSp>
        <p:nvCxnSpPr>
          <p:cNvPr id="20" name="Straight Connector 19">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29521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985981A-3E4B-4F76-BA8D-D85CE8E46FE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HARDWARE &amp; SOFTWARE</a:t>
            </a:r>
            <a:br>
              <a:rPr lang="en-US" sz="5400" kern="1200" cap="all" baseline="0">
                <a:solidFill>
                  <a:schemeClr val="tx1"/>
                </a:solidFill>
                <a:latin typeface="+mj-lt"/>
                <a:ea typeface="+mj-ea"/>
                <a:cs typeface="+mj-cs"/>
              </a:rPr>
            </a:br>
            <a:r>
              <a:rPr lang="en-US" sz="5400" kern="1200" cap="all" baseline="0">
                <a:solidFill>
                  <a:schemeClr val="tx1"/>
                </a:solidFill>
                <a:latin typeface="+mj-lt"/>
                <a:ea typeface="+mj-ea"/>
                <a:cs typeface="+mj-cs"/>
              </a:rPr>
              <a:t>requirements</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24079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 </a:t>
            </a:r>
            <a:br>
              <a:rPr lang="en-US" dirty="0"/>
            </a:br>
            <a:r>
              <a:rPr lang="en-US" dirty="0"/>
              <a:t>Ultrasonic Sensor Test Sketch</a:t>
            </a:r>
          </a:p>
        </p:txBody>
      </p:sp>
      <p:sp>
        <p:nvSpPr>
          <p:cNvPr id="3" name="Rectangle 2">
            <a:extLst>
              <a:ext uri="{FF2B5EF4-FFF2-40B4-BE49-F238E27FC236}">
                <a16:creationId xmlns:a16="http://schemas.microsoft.com/office/drawing/2014/main" id="{0F05F3D8-8920-4C2D-AAD7-DF9602181357}"/>
              </a:ext>
            </a:extLst>
          </p:cNvPr>
          <p:cNvSpPr/>
          <p:nvPr/>
        </p:nvSpPr>
        <p:spPr>
          <a:xfrm>
            <a:off x="171635" y="1908867"/>
            <a:ext cx="4320466" cy="4862870"/>
          </a:xfrm>
          <a:prstGeom prst="rect">
            <a:avLst/>
          </a:prstGeom>
        </p:spPr>
        <p:txBody>
          <a:bodyPr wrap="square">
            <a:spAutoFit/>
          </a:bodyPr>
          <a:lstStyle/>
          <a:p>
            <a:r>
              <a:rPr lang="en-US" sz="1000" dirty="0"/>
              <a:t>// Include </a:t>
            </a:r>
            <a:r>
              <a:rPr lang="en-US" sz="1000" dirty="0" err="1"/>
              <a:t>NewPing</a:t>
            </a:r>
            <a:r>
              <a:rPr lang="en-US" sz="1000" dirty="0"/>
              <a:t> Library for HC-SR04 sensor</a:t>
            </a:r>
          </a:p>
          <a:p>
            <a:r>
              <a:rPr lang="en-US" sz="1000" dirty="0"/>
              <a:t>#include &lt;</a:t>
            </a:r>
            <a:r>
              <a:rPr lang="en-US" sz="1000" dirty="0" err="1"/>
              <a:t>NewPing.h</a:t>
            </a:r>
            <a:r>
              <a:rPr lang="en-US" sz="1000" dirty="0"/>
              <a:t>&gt;</a:t>
            </a:r>
          </a:p>
          <a:p>
            <a:endParaRPr lang="en-US" sz="1000" dirty="0"/>
          </a:p>
          <a:p>
            <a:r>
              <a:rPr lang="en-US" sz="1000" dirty="0"/>
              <a:t>// Hook up 4 HC-SR04 sensors in 1-pin mode</a:t>
            </a:r>
          </a:p>
          <a:p>
            <a:r>
              <a:rPr lang="en-US" sz="1000" dirty="0"/>
              <a:t>// Sensor 0</a:t>
            </a:r>
          </a:p>
          <a:p>
            <a:r>
              <a:rPr lang="en-US" sz="1000" dirty="0"/>
              <a:t>#define TRIGGER_PIN_0  8</a:t>
            </a:r>
          </a:p>
          <a:p>
            <a:r>
              <a:rPr lang="en-US" sz="1000" dirty="0"/>
              <a:t>#define ECHO_PIN_0     8</a:t>
            </a:r>
          </a:p>
          <a:p>
            <a:endParaRPr lang="en-US" sz="1000" dirty="0"/>
          </a:p>
          <a:p>
            <a:r>
              <a:rPr lang="en-US" sz="1000" dirty="0"/>
              <a:t>// Sensor 1</a:t>
            </a:r>
          </a:p>
          <a:p>
            <a:r>
              <a:rPr lang="en-US" sz="1000" dirty="0"/>
              <a:t>#define TRIGGER_PIN_1  9</a:t>
            </a:r>
          </a:p>
          <a:p>
            <a:r>
              <a:rPr lang="en-US" sz="1000" dirty="0"/>
              <a:t>#define ECHO_PIN_1     9</a:t>
            </a:r>
          </a:p>
          <a:p>
            <a:endParaRPr lang="en-US" sz="1000" dirty="0"/>
          </a:p>
          <a:p>
            <a:r>
              <a:rPr lang="en-US" sz="1000" dirty="0"/>
              <a:t>// Sensor 2</a:t>
            </a:r>
          </a:p>
          <a:p>
            <a:r>
              <a:rPr lang="en-US" sz="1000" dirty="0"/>
              <a:t>#define TRIGGER_PIN_2  10</a:t>
            </a:r>
          </a:p>
          <a:p>
            <a:r>
              <a:rPr lang="en-US" sz="1000" dirty="0"/>
              <a:t>#define ECHO_PIN_2     10</a:t>
            </a:r>
          </a:p>
          <a:p>
            <a:endParaRPr lang="en-US" sz="1000" dirty="0"/>
          </a:p>
          <a:p>
            <a:r>
              <a:rPr lang="en-US" sz="1000" dirty="0"/>
              <a:t>// Sensor 3</a:t>
            </a:r>
          </a:p>
          <a:p>
            <a:r>
              <a:rPr lang="en-US" sz="1000" dirty="0"/>
              <a:t>#define TRIGGER_PIN_3  11</a:t>
            </a:r>
          </a:p>
          <a:p>
            <a:r>
              <a:rPr lang="en-US" sz="1000" dirty="0"/>
              <a:t>#define ECHO_PIN_3     11</a:t>
            </a:r>
          </a:p>
          <a:p>
            <a:endParaRPr lang="en-US" sz="1000" dirty="0"/>
          </a:p>
          <a:p>
            <a:r>
              <a:rPr lang="en-US" sz="1000" dirty="0"/>
              <a:t>// Maximum Distance is 400 cm</a:t>
            </a:r>
          </a:p>
          <a:p>
            <a:r>
              <a:rPr lang="en-US" sz="1000" dirty="0"/>
              <a:t>#define MAX_DISTANCE 400</a:t>
            </a:r>
          </a:p>
          <a:p>
            <a:endParaRPr lang="en-US" sz="1000" dirty="0"/>
          </a:p>
          <a:p>
            <a:r>
              <a:rPr lang="en-US" sz="1000" dirty="0"/>
              <a:t>// Create objects for ultrasonic sensors</a:t>
            </a:r>
          </a:p>
          <a:p>
            <a:r>
              <a:rPr lang="en-US" sz="1000" dirty="0" err="1"/>
              <a:t>NewPing</a:t>
            </a:r>
            <a:r>
              <a:rPr lang="en-US" sz="1000" dirty="0"/>
              <a:t> sensor0(TRIGGER_PIN_0, ECHO_PIN_0, MAX_DISTANCE);</a:t>
            </a:r>
          </a:p>
          <a:p>
            <a:r>
              <a:rPr lang="en-US" sz="1000" dirty="0" err="1"/>
              <a:t>NewPing</a:t>
            </a:r>
            <a:r>
              <a:rPr lang="en-US" sz="1000" dirty="0"/>
              <a:t> sensor1(TRIGGER_PIN_1, ECHO_PIN_1, MAX_DISTANCE);</a:t>
            </a:r>
          </a:p>
          <a:p>
            <a:r>
              <a:rPr lang="en-US" sz="1000" dirty="0" err="1"/>
              <a:t>NewPing</a:t>
            </a:r>
            <a:r>
              <a:rPr lang="en-US" sz="1000" dirty="0"/>
              <a:t> sensor2(TRIGGER_PIN_2, ECHO_PIN_2, MAX_DISTANCE);</a:t>
            </a:r>
          </a:p>
          <a:p>
            <a:r>
              <a:rPr lang="en-US" sz="1000" dirty="0" err="1"/>
              <a:t>NewPing</a:t>
            </a:r>
            <a:r>
              <a:rPr lang="en-US" sz="1000" dirty="0"/>
              <a:t> sensor3(TRIGGER_PIN_3, ECHO_PIN_3, MAX_DISTANCE);</a:t>
            </a:r>
          </a:p>
          <a:p>
            <a:endParaRPr lang="en-US" sz="1000" dirty="0"/>
          </a:p>
          <a:p>
            <a:r>
              <a:rPr lang="en-US" sz="1000" dirty="0"/>
              <a:t>// Variables to represent distances</a:t>
            </a:r>
          </a:p>
          <a:p>
            <a:r>
              <a:rPr lang="en-US" sz="1000" dirty="0"/>
              <a:t>float distance0, distance1, distance2, distance3;</a:t>
            </a:r>
          </a:p>
        </p:txBody>
      </p:sp>
    </p:spTree>
    <p:extLst>
      <p:ext uri="{BB962C8B-B14F-4D97-AF65-F5344CB8AC3E}">
        <p14:creationId xmlns:p14="http://schemas.microsoft.com/office/powerpoint/2010/main" val="3081796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 </a:t>
            </a:r>
            <a:br>
              <a:rPr lang="en-US" dirty="0"/>
            </a:br>
            <a:r>
              <a:rPr lang="en-US" dirty="0"/>
              <a:t>Ultrasonic Sensor Test Sketch</a:t>
            </a:r>
          </a:p>
        </p:txBody>
      </p:sp>
      <p:sp>
        <p:nvSpPr>
          <p:cNvPr id="4" name="Rectangle 3">
            <a:extLst>
              <a:ext uri="{FF2B5EF4-FFF2-40B4-BE49-F238E27FC236}">
                <a16:creationId xmlns:a16="http://schemas.microsoft.com/office/drawing/2014/main" id="{E7A278B3-C71A-4154-8500-F56AFE650B76}"/>
              </a:ext>
            </a:extLst>
          </p:cNvPr>
          <p:cNvSpPr/>
          <p:nvPr/>
        </p:nvSpPr>
        <p:spPr>
          <a:xfrm>
            <a:off x="245615" y="1993323"/>
            <a:ext cx="5622524" cy="3785652"/>
          </a:xfrm>
          <a:prstGeom prst="rect">
            <a:avLst/>
          </a:prstGeom>
        </p:spPr>
        <p:txBody>
          <a:bodyPr wrap="square">
            <a:spAutoFit/>
          </a:bodyPr>
          <a:lstStyle/>
          <a:p>
            <a:r>
              <a:rPr lang="en-US" sz="1000" dirty="0"/>
              <a:t>void setup() {</a:t>
            </a:r>
          </a:p>
          <a:p>
            <a:r>
              <a:rPr lang="en-US" sz="1000" dirty="0"/>
              <a:t>  Serial.begin (115200);</a:t>
            </a:r>
          </a:p>
          <a:p>
            <a:r>
              <a:rPr lang="en-US" sz="1000" dirty="0"/>
              <a:t>  Serial.println("Launching Firmware - Multiple Ultrasonic Sensor Test Sketch ");</a:t>
            </a:r>
          </a:p>
          <a:p>
            <a:r>
              <a:rPr lang="en-US" sz="1000" dirty="0"/>
              <a:t>  Serial.println("Connect Multiple Ultrasonic sensors in 3-wire mode on Pins 8, 9, 10, 11 ");</a:t>
            </a:r>
          </a:p>
          <a:p>
            <a:r>
              <a:rPr lang="en-US" sz="1000" dirty="0"/>
              <a:t>}</a:t>
            </a:r>
          </a:p>
          <a:p>
            <a:endParaRPr lang="en-US" sz="1000" dirty="0"/>
          </a:p>
          <a:p>
            <a:r>
              <a:rPr lang="en-US" sz="1000" dirty="0"/>
              <a:t>void loop() {</a:t>
            </a:r>
          </a:p>
          <a:p>
            <a:r>
              <a:rPr lang="en-US" sz="1000" dirty="0"/>
              <a:t>   </a:t>
            </a:r>
          </a:p>
          <a:p>
            <a:r>
              <a:rPr lang="en-US" sz="1000" dirty="0"/>
              <a:t>  // Read sensors in CM </a:t>
            </a:r>
          </a:p>
          <a:p>
            <a:r>
              <a:rPr lang="en-US" sz="1000" dirty="0"/>
              <a:t>  // Sensor 0</a:t>
            </a:r>
          </a:p>
          <a:p>
            <a:r>
              <a:rPr lang="en-US" sz="1000" dirty="0"/>
              <a:t>  distance0 = sensor0.ping_cm();</a:t>
            </a:r>
          </a:p>
          <a:p>
            <a:r>
              <a:rPr lang="en-US" sz="1000" dirty="0"/>
              <a:t>  delay(20);</a:t>
            </a:r>
          </a:p>
          <a:p>
            <a:r>
              <a:rPr lang="en-US" sz="1000" dirty="0"/>
              <a:t>  </a:t>
            </a:r>
          </a:p>
          <a:p>
            <a:r>
              <a:rPr lang="en-US" sz="1000" dirty="0"/>
              <a:t>  // Sensor 1</a:t>
            </a:r>
          </a:p>
          <a:p>
            <a:r>
              <a:rPr lang="en-US" sz="1000" dirty="0"/>
              <a:t>  distance1 = sensor1.ping_cm();</a:t>
            </a:r>
          </a:p>
          <a:p>
            <a:r>
              <a:rPr lang="en-US" sz="1000" dirty="0"/>
              <a:t>  delay(20);</a:t>
            </a:r>
          </a:p>
          <a:p>
            <a:r>
              <a:rPr lang="en-US" sz="1000" dirty="0"/>
              <a:t>  </a:t>
            </a:r>
          </a:p>
          <a:p>
            <a:r>
              <a:rPr lang="en-US" sz="1000" dirty="0"/>
              <a:t>  // Sensor 2</a:t>
            </a:r>
          </a:p>
          <a:p>
            <a:r>
              <a:rPr lang="en-US" sz="1000" dirty="0"/>
              <a:t>  distance2 = sensor2.ping_cm();</a:t>
            </a:r>
          </a:p>
          <a:p>
            <a:r>
              <a:rPr lang="en-US" sz="1000" dirty="0"/>
              <a:t>  delay(20);</a:t>
            </a:r>
          </a:p>
          <a:p>
            <a:r>
              <a:rPr lang="en-US" sz="1000" dirty="0"/>
              <a:t>  </a:t>
            </a:r>
          </a:p>
          <a:p>
            <a:r>
              <a:rPr lang="en-US" sz="1000" dirty="0"/>
              <a:t>  // Sensor 3</a:t>
            </a:r>
          </a:p>
          <a:p>
            <a:r>
              <a:rPr lang="en-US" sz="1000" dirty="0"/>
              <a:t>  distance3 = sensor3.ping_cm();</a:t>
            </a:r>
          </a:p>
          <a:p>
            <a:r>
              <a:rPr lang="en-US" sz="1000" dirty="0"/>
              <a:t>  delay(20);</a:t>
            </a:r>
          </a:p>
        </p:txBody>
      </p:sp>
      <p:sp>
        <p:nvSpPr>
          <p:cNvPr id="5" name="Rectangle 4">
            <a:extLst>
              <a:ext uri="{FF2B5EF4-FFF2-40B4-BE49-F238E27FC236}">
                <a16:creationId xmlns:a16="http://schemas.microsoft.com/office/drawing/2014/main" id="{4B6C9B31-51C8-4E46-BC76-8BA748CD6A15}"/>
              </a:ext>
            </a:extLst>
          </p:cNvPr>
          <p:cNvSpPr/>
          <p:nvPr/>
        </p:nvSpPr>
        <p:spPr>
          <a:xfrm>
            <a:off x="5224139" y="3226237"/>
            <a:ext cx="2944427" cy="3323987"/>
          </a:xfrm>
          <a:prstGeom prst="rect">
            <a:avLst/>
          </a:prstGeom>
        </p:spPr>
        <p:txBody>
          <a:bodyPr wrap="square">
            <a:spAutoFit/>
          </a:bodyPr>
          <a:lstStyle/>
          <a:p>
            <a:r>
              <a:rPr lang="en-US" sz="1000" dirty="0"/>
              <a:t> // Send results to Serial Monitor</a:t>
            </a:r>
          </a:p>
          <a:p>
            <a:r>
              <a:rPr lang="en-US" sz="1000" dirty="0"/>
              <a:t>  // Sensor 0</a:t>
            </a:r>
          </a:p>
          <a:p>
            <a:r>
              <a:rPr lang="en-US" sz="1000" dirty="0"/>
              <a:t>  Serial.print("Distance 0 = ");</a:t>
            </a:r>
          </a:p>
          <a:p>
            <a:r>
              <a:rPr lang="en-US" sz="1000" dirty="0"/>
              <a:t>  if (distance0 &gt;= 400 || distance0 &lt;= 2) {</a:t>
            </a:r>
          </a:p>
          <a:p>
            <a:r>
              <a:rPr lang="en-US" sz="1000" dirty="0"/>
              <a:t>    Serial.println("Out of range");</a:t>
            </a:r>
          </a:p>
          <a:p>
            <a:r>
              <a:rPr lang="en-US" sz="1000" dirty="0"/>
              <a:t>  } </a:t>
            </a:r>
          </a:p>
          <a:p>
            <a:r>
              <a:rPr lang="en-US" sz="1000" dirty="0"/>
              <a:t>else {</a:t>
            </a:r>
          </a:p>
          <a:p>
            <a:r>
              <a:rPr lang="en-US" sz="1000" dirty="0"/>
              <a:t>    Serial.print(distance0);</a:t>
            </a:r>
          </a:p>
          <a:p>
            <a:r>
              <a:rPr lang="en-US" sz="1000" dirty="0"/>
              <a:t>    Serial.println(" cm");</a:t>
            </a:r>
          </a:p>
          <a:p>
            <a:r>
              <a:rPr lang="en-US" sz="1000" dirty="0"/>
              <a:t>    delay(500);</a:t>
            </a:r>
          </a:p>
          <a:p>
            <a:r>
              <a:rPr lang="en-US" sz="1000" dirty="0"/>
              <a:t>  }</a:t>
            </a:r>
          </a:p>
          <a:p>
            <a:r>
              <a:rPr lang="en-US" sz="1000" dirty="0"/>
              <a:t>  // Sensor 1</a:t>
            </a:r>
          </a:p>
          <a:p>
            <a:r>
              <a:rPr lang="en-US" sz="1000" dirty="0"/>
              <a:t>  Serial.print("Distance 1 = ");</a:t>
            </a:r>
          </a:p>
          <a:p>
            <a:r>
              <a:rPr lang="en-US" sz="1000" dirty="0"/>
              <a:t>  if (distance1 &gt;= 400 || distance1 &lt;= 2) {</a:t>
            </a:r>
          </a:p>
          <a:p>
            <a:r>
              <a:rPr lang="en-US" sz="1000" dirty="0"/>
              <a:t>    Serial.println("Out of range");</a:t>
            </a:r>
          </a:p>
          <a:p>
            <a:r>
              <a:rPr lang="en-US" sz="1000" dirty="0"/>
              <a:t>  }</a:t>
            </a:r>
          </a:p>
          <a:p>
            <a:r>
              <a:rPr lang="en-US" sz="1000" dirty="0"/>
              <a:t>  else {</a:t>
            </a:r>
          </a:p>
          <a:p>
            <a:r>
              <a:rPr lang="en-US" sz="1000" dirty="0"/>
              <a:t>    Serial.print(distance1);</a:t>
            </a:r>
          </a:p>
          <a:p>
            <a:r>
              <a:rPr lang="en-US" sz="1000" dirty="0"/>
              <a:t>    Serial.println(" cm");</a:t>
            </a:r>
          </a:p>
          <a:p>
            <a:r>
              <a:rPr lang="en-US" sz="1000" dirty="0"/>
              <a:t>    delay(500);</a:t>
            </a:r>
          </a:p>
          <a:p>
            <a:r>
              <a:rPr lang="en-US" sz="1000" dirty="0"/>
              <a:t>  }</a:t>
            </a:r>
          </a:p>
        </p:txBody>
      </p:sp>
      <p:sp>
        <p:nvSpPr>
          <p:cNvPr id="6" name="Rectangle 5">
            <a:extLst>
              <a:ext uri="{FF2B5EF4-FFF2-40B4-BE49-F238E27FC236}">
                <a16:creationId xmlns:a16="http://schemas.microsoft.com/office/drawing/2014/main" id="{31569E94-CCB8-4B51-839D-94EF93DCAC0B}"/>
              </a:ext>
            </a:extLst>
          </p:cNvPr>
          <p:cNvSpPr/>
          <p:nvPr/>
        </p:nvSpPr>
        <p:spPr>
          <a:xfrm>
            <a:off x="8611339" y="3226237"/>
            <a:ext cx="3272902" cy="3631763"/>
          </a:xfrm>
          <a:prstGeom prst="rect">
            <a:avLst/>
          </a:prstGeom>
        </p:spPr>
        <p:txBody>
          <a:bodyPr wrap="square">
            <a:spAutoFit/>
          </a:bodyPr>
          <a:lstStyle/>
          <a:p>
            <a:r>
              <a:rPr lang="en-US" sz="1000" dirty="0"/>
              <a:t> // Sensor 2</a:t>
            </a:r>
          </a:p>
          <a:p>
            <a:r>
              <a:rPr lang="en-US" sz="1000" dirty="0"/>
              <a:t>  Serial.print("Distance 2 = ");</a:t>
            </a:r>
          </a:p>
          <a:p>
            <a:r>
              <a:rPr lang="en-US" sz="1000" dirty="0"/>
              <a:t>  if (distance2 &gt;= 400 || distance2 &lt;= 2) {</a:t>
            </a:r>
          </a:p>
          <a:p>
            <a:r>
              <a:rPr lang="en-US" sz="1000" dirty="0"/>
              <a:t>    Serial.println("Out of range");</a:t>
            </a:r>
          </a:p>
          <a:p>
            <a:r>
              <a:rPr lang="en-US" sz="1000" dirty="0"/>
              <a:t>  }</a:t>
            </a:r>
          </a:p>
          <a:p>
            <a:r>
              <a:rPr lang="en-US" sz="1000" dirty="0"/>
              <a:t>  else {</a:t>
            </a:r>
          </a:p>
          <a:p>
            <a:r>
              <a:rPr lang="en-US" sz="1000" dirty="0"/>
              <a:t>    Serial.print(distance2);</a:t>
            </a:r>
          </a:p>
          <a:p>
            <a:r>
              <a:rPr lang="en-US" sz="1000" dirty="0"/>
              <a:t>    Serial.println(" cm");</a:t>
            </a:r>
          </a:p>
          <a:p>
            <a:r>
              <a:rPr lang="en-US" sz="1000" dirty="0"/>
              <a:t>    delay(500);</a:t>
            </a:r>
          </a:p>
          <a:p>
            <a:r>
              <a:rPr lang="en-US" sz="1000" dirty="0"/>
              <a:t>  }</a:t>
            </a:r>
          </a:p>
          <a:p>
            <a:r>
              <a:rPr lang="en-US" sz="1000" dirty="0"/>
              <a:t>  // Sensor 3</a:t>
            </a:r>
          </a:p>
          <a:p>
            <a:r>
              <a:rPr lang="en-US" sz="1000" dirty="0"/>
              <a:t>  Serial.print("Distance 3 = ");</a:t>
            </a:r>
          </a:p>
          <a:p>
            <a:r>
              <a:rPr lang="en-US" sz="1000" dirty="0"/>
              <a:t>  if (distance3 &gt;= 400 || distance3 &lt;= 2) {</a:t>
            </a:r>
          </a:p>
          <a:p>
            <a:r>
              <a:rPr lang="en-US" sz="1000" dirty="0"/>
              <a:t>    Serial.println("Out of range");</a:t>
            </a:r>
          </a:p>
          <a:p>
            <a:r>
              <a:rPr lang="en-US" sz="1000" dirty="0"/>
              <a:t>  }</a:t>
            </a:r>
          </a:p>
          <a:p>
            <a:r>
              <a:rPr lang="en-US" sz="1000" dirty="0"/>
              <a:t>  else {</a:t>
            </a:r>
          </a:p>
          <a:p>
            <a:r>
              <a:rPr lang="en-US" sz="1000" dirty="0"/>
              <a:t>    Serial.print(distance3);</a:t>
            </a:r>
          </a:p>
          <a:p>
            <a:r>
              <a:rPr lang="en-US" sz="1000" dirty="0"/>
              <a:t>    Serial.println(" cm");</a:t>
            </a:r>
          </a:p>
          <a:p>
            <a:r>
              <a:rPr lang="en-US" sz="1000" dirty="0"/>
              <a:t>    delay(500);</a:t>
            </a:r>
          </a:p>
          <a:p>
            <a:r>
              <a:rPr lang="en-US" sz="1000" dirty="0"/>
              <a:t>  }</a:t>
            </a:r>
          </a:p>
          <a:p>
            <a:r>
              <a:rPr lang="en-US" sz="1000" dirty="0"/>
              <a:t>  </a:t>
            </a:r>
          </a:p>
          <a:p>
            <a:r>
              <a:rPr lang="en-US" sz="1000" dirty="0"/>
              <a:t>  delay(500);</a:t>
            </a:r>
          </a:p>
          <a:p>
            <a:r>
              <a:rPr lang="en-US" sz="1000" dirty="0"/>
              <a:t>}</a:t>
            </a:r>
          </a:p>
        </p:txBody>
      </p:sp>
    </p:spTree>
    <p:extLst>
      <p:ext uri="{BB962C8B-B14F-4D97-AF65-F5344CB8AC3E}">
        <p14:creationId xmlns:p14="http://schemas.microsoft.com/office/powerpoint/2010/main" val="3489220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4" name="Rectangle 13">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I2C Based Ultrasonic Sensor</a:t>
            </a:r>
          </a:p>
        </p:txBody>
      </p:sp>
      <p:cxnSp>
        <p:nvCxnSpPr>
          <p:cNvPr id="18" name="Straight Connector 17">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476086"/>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pPr fontAlgn="base"/>
            <a:r>
              <a:rPr lang="en-US" dirty="0"/>
              <a:t>Remote I2C Sensor Array</a:t>
            </a:r>
          </a:p>
        </p:txBody>
      </p:sp>
      <p:sp>
        <p:nvSpPr>
          <p:cNvPr id="3" name="Rectangle 2">
            <a:extLst>
              <a:ext uri="{FF2B5EF4-FFF2-40B4-BE49-F238E27FC236}">
                <a16:creationId xmlns:a16="http://schemas.microsoft.com/office/drawing/2014/main" id="{2A5CF34C-E3D2-42A8-8A8A-25A45A3FF980}"/>
              </a:ext>
            </a:extLst>
          </p:cNvPr>
          <p:cNvSpPr/>
          <p:nvPr/>
        </p:nvSpPr>
        <p:spPr>
          <a:xfrm>
            <a:off x="366943" y="1783023"/>
            <a:ext cx="11502501" cy="2092881"/>
          </a:xfrm>
          <a:prstGeom prst="rect">
            <a:avLst/>
          </a:prstGeom>
        </p:spPr>
        <p:txBody>
          <a:bodyPr wrap="square">
            <a:spAutoFit/>
          </a:bodyPr>
          <a:lstStyle/>
          <a:p>
            <a:pPr marL="285750" indent="-285750" fontAlgn="base">
              <a:buFont typeface="Arial" panose="020B0604020202020204" pitchFamily="34" charset="0"/>
              <a:buChar char="•"/>
            </a:pPr>
            <a:r>
              <a:rPr lang="en-US" sz="1400" dirty="0">
                <a:solidFill>
                  <a:srgbClr val="666666"/>
                </a:solidFill>
                <a:latin typeface="inherit"/>
              </a:rPr>
              <a:t>Now that we have established that our sensors are working correctly it’s time to convert them into an I2C device.</a:t>
            </a:r>
          </a:p>
          <a:p>
            <a:pPr marL="285750" indent="-285750" fontAlgn="base">
              <a:buFont typeface="Arial" panose="020B0604020202020204" pitchFamily="34" charset="0"/>
              <a:buChar char="•"/>
            </a:pPr>
            <a:endParaRPr lang="en-US" sz="1400" dirty="0">
              <a:solidFill>
                <a:srgbClr val="666666"/>
              </a:solidFill>
              <a:latin typeface="Lato"/>
            </a:endParaRPr>
          </a:p>
          <a:p>
            <a:pPr marL="285750" indent="-285750" fontAlgn="base">
              <a:buFont typeface="Arial" panose="020B0604020202020204" pitchFamily="34" charset="0"/>
              <a:buChar char="•"/>
            </a:pPr>
            <a:r>
              <a:rPr lang="en-US" sz="1400" dirty="0">
                <a:solidFill>
                  <a:srgbClr val="666666"/>
                </a:solidFill>
                <a:latin typeface="inherit"/>
              </a:rPr>
              <a:t>In order to do this, we will need a second Arduino to serve as the Master. Our existing Arduino is already hooked up correctly to act as the Slave, all that will be required is to change the code so that the results are sent over the I2C bus when a request is received from the Master.</a:t>
            </a:r>
          </a:p>
          <a:p>
            <a:pPr marL="285750" indent="-285750" fontAlgn="base">
              <a:buFont typeface="Arial" panose="020B0604020202020204" pitchFamily="34" charset="0"/>
              <a:buChar char="•"/>
            </a:pPr>
            <a:endParaRPr lang="en-US" sz="1400" dirty="0">
              <a:solidFill>
                <a:srgbClr val="666666"/>
              </a:solidFill>
              <a:latin typeface="inherit"/>
            </a:endParaRPr>
          </a:p>
          <a:p>
            <a:pPr marL="285750" indent="-285750" fontAlgn="base">
              <a:buFont typeface="Arial" panose="020B0604020202020204" pitchFamily="34" charset="0"/>
              <a:buChar char="•"/>
            </a:pPr>
            <a:r>
              <a:rPr lang="en-US" dirty="0"/>
              <a:t>Hooking up the Master</a:t>
            </a:r>
          </a:p>
          <a:p>
            <a:pPr marL="742950" lvl="1" indent="-285750" fontAlgn="base">
              <a:buFont typeface="Arial" panose="020B0604020202020204" pitchFamily="34" charset="0"/>
              <a:buChar char="•"/>
            </a:pPr>
            <a:r>
              <a:rPr lang="en-US" sz="1400" dirty="0">
                <a:solidFill>
                  <a:srgbClr val="666666"/>
                </a:solidFill>
                <a:latin typeface="inherit"/>
              </a:rPr>
              <a:t>The following diagram only shows the hookup between the Master and Slave Arduino’s. Remember to keep all of the existing wiring to the four HC-SR04 ultrasonic sensors intact!</a:t>
            </a:r>
          </a:p>
          <a:p>
            <a:pPr marL="285750" indent="-285750" fontAlgn="base">
              <a:buFont typeface="Arial" panose="020B0604020202020204" pitchFamily="34" charset="0"/>
              <a:buChar char="•"/>
            </a:pPr>
            <a:endParaRPr lang="en-US" sz="1400" b="0" i="0" dirty="0">
              <a:solidFill>
                <a:srgbClr val="666666"/>
              </a:solidFill>
              <a:effectLst/>
              <a:latin typeface="Lato"/>
            </a:endParaRPr>
          </a:p>
        </p:txBody>
      </p:sp>
      <p:pic>
        <p:nvPicPr>
          <p:cNvPr id="7" name="Picture 6">
            <a:extLst>
              <a:ext uri="{FF2B5EF4-FFF2-40B4-BE49-F238E27FC236}">
                <a16:creationId xmlns:a16="http://schemas.microsoft.com/office/drawing/2014/main" id="{9F93E7D0-211E-4411-9F88-EB0708E74BDC}"/>
              </a:ext>
            </a:extLst>
          </p:cNvPr>
          <p:cNvPicPr>
            <a:picLocks noChangeAspect="1"/>
          </p:cNvPicPr>
          <p:nvPr/>
        </p:nvPicPr>
        <p:blipFill>
          <a:blip r:embed="rId2"/>
          <a:stretch>
            <a:fillRect/>
          </a:stretch>
        </p:blipFill>
        <p:spPr>
          <a:xfrm>
            <a:off x="5786212" y="3640903"/>
            <a:ext cx="6083232" cy="2934893"/>
          </a:xfrm>
          <a:prstGeom prst="rect">
            <a:avLst/>
          </a:prstGeom>
        </p:spPr>
      </p:pic>
      <p:sp>
        <p:nvSpPr>
          <p:cNvPr id="8" name="Rectangle 7">
            <a:extLst>
              <a:ext uri="{FF2B5EF4-FFF2-40B4-BE49-F238E27FC236}">
                <a16:creationId xmlns:a16="http://schemas.microsoft.com/office/drawing/2014/main" id="{47870755-C003-40AB-83E1-33735B4D69D7}"/>
              </a:ext>
            </a:extLst>
          </p:cNvPr>
          <p:cNvSpPr/>
          <p:nvPr/>
        </p:nvSpPr>
        <p:spPr>
          <a:xfrm>
            <a:off x="775317" y="3640903"/>
            <a:ext cx="4728838" cy="2893100"/>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As you can see the hookup is very simple. I am showing two 10k resistors used as pull-ups for the SDA and SCL lines, but you may not even need to use them.</a:t>
            </a:r>
          </a:p>
          <a:p>
            <a:pPr marL="285750" indent="-285750" algn="just" fontAlgn="base">
              <a:buFont typeface="Arial" panose="020B0604020202020204" pitchFamily="34" charset="0"/>
              <a:buChar char="•"/>
            </a:pPr>
            <a:r>
              <a:rPr lang="en-US" sz="1400" dirty="0">
                <a:solidFill>
                  <a:srgbClr val="666666"/>
                </a:solidFill>
                <a:latin typeface="inherit"/>
              </a:rPr>
              <a:t>On both Arduino’s the A4 line is also the SDA line, and A5 is SCL. Just connect both of those together, you’ll also need to connect the ground from each of the Arduino’s together.</a:t>
            </a:r>
          </a:p>
          <a:p>
            <a:pPr marL="285750" indent="-285750" algn="just" fontAlgn="base">
              <a:buFont typeface="Arial" panose="020B0604020202020204" pitchFamily="34" charset="0"/>
              <a:buChar char="•"/>
            </a:pPr>
            <a:r>
              <a:rPr lang="en-US" sz="1400" dirty="0">
                <a:solidFill>
                  <a:srgbClr val="666666"/>
                </a:solidFill>
                <a:latin typeface="inherit"/>
              </a:rPr>
              <a:t>If you do use the two pull-up resistors then use the 5-volt supply from the Master Arduino to act as the reference voltage. </a:t>
            </a:r>
            <a:r>
              <a:rPr lang="en-US" sz="1400" b="1" dirty="0">
                <a:solidFill>
                  <a:srgbClr val="666666"/>
                </a:solidFill>
                <a:highlight>
                  <a:srgbClr val="FFFF00"/>
                </a:highlight>
                <a:latin typeface="inherit"/>
              </a:rPr>
              <a:t>Do not tie the 5-volt lines from each Arduino together!</a:t>
            </a:r>
          </a:p>
          <a:p>
            <a:pPr marL="285750" indent="-285750" algn="just" fontAlgn="base">
              <a:buFont typeface="Arial" panose="020B0604020202020204" pitchFamily="34" charset="0"/>
              <a:buChar char="•"/>
            </a:pPr>
            <a:r>
              <a:rPr lang="en-US" sz="1400" dirty="0">
                <a:solidFill>
                  <a:srgbClr val="666666"/>
                </a:solidFill>
                <a:latin typeface="inherit"/>
              </a:rPr>
              <a:t>Once you have it all hooked up you’ll need to load two sketches, one on the Slave and one on the Master.</a:t>
            </a:r>
          </a:p>
        </p:txBody>
      </p:sp>
    </p:spTree>
    <p:extLst>
      <p:ext uri="{BB962C8B-B14F-4D97-AF65-F5344CB8AC3E}">
        <p14:creationId xmlns:p14="http://schemas.microsoft.com/office/powerpoint/2010/main" val="1464277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Code – </a:t>
            </a:r>
            <a:br>
              <a:rPr lang="en-US" dirty="0"/>
            </a:br>
            <a:r>
              <a:rPr lang="en-US" dirty="0"/>
              <a:t>i2c based sensor array</a:t>
            </a:r>
          </a:p>
        </p:txBody>
      </p:sp>
      <p:sp>
        <p:nvSpPr>
          <p:cNvPr id="4" name="Rectangle: Rounded Corners 3">
            <a:extLst>
              <a:ext uri="{FF2B5EF4-FFF2-40B4-BE49-F238E27FC236}">
                <a16:creationId xmlns:a16="http://schemas.microsoft.com/office/drawing/2014/main" id="{C4AB8B33-9F1A-4B2D-B9D0-8F5D7172A323}"/>
              </a:ext>
            </a:extLst>
          </p:cNvPr>
          <p:cNvSpPr/>
          <p:nvPr/>
        </p:nvSpPr>
        <p:spPr>
          <a:xfrm>
            <a:off x="385810" y="1595762"/>
            <a:ext cx="2334827" cy="656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Arduino_Slave</a:t>
            </a:r>
            <a:endParaRPr lang="en-US" dirty="0"/>
          </a:p>
        </p:txBody>
      </p:sp>
      <p:graphicFrame>
        <p:nvGraphicFramePr>
          <p:cNvPr id="3" name="Object 2">
            <a:extLst>
              <a:ext uri="{FF2B5EF4-FFF2-40B4-BE49-F238E27FC236}">
                <a16:creationId xmlns:a16="http://schemas.microsoft.com/office/drawing/2014/main" id="{A2DD7ACE-D146-4F0A-B203-58F427C5EE96}"/>
              </a:ext>
            </a:extLst>
          </p:cNvPr>
          <p:cNvGraphicFramePr>
            <a:graphicFrameLocks noChangeAspect="1"/>
          </p:cNvGraphicFramePr>
          <p:nvPr>
            <p:extLst>
              <p:ext uri="{D42A27DB-BD31-4B8C-83A1-F6EECF244321}">
                <p14:modId xmlns:p14="http://schemas.microsoft.com/office/powerpoint/2010/main" val="4167473986"/>
              </p:ext>
            </p:extLst>
          </p:nvPr>
        </p:nvGraphicFramePr>
        <p:xfrm>
          <a:off x="4120782" y="3259138"/>
          <a:ext cx="3342934" cy="1541462"/>
        </p:xfrm>
        <a:graphic>
          <a:graphicData uri="http://schemas.openxmlformats.org/presentationml/2006/ole">
            <mc:AlternateContent xmlns:mc="http://schemas.openxmlformats.org/markup-compatibility/2006">
              <mc:Choice xmlns:v="urn:schemas-microsoft-com:vml" Requires="v">
                <p:oleObj spid="_x0000_s6153" name="Packager Shell Object" showAsIcon="1" r:id="rId3" imgW="857520" imgH="394560" progId="Package">
                  <p:embed/>
                </p:oleObj>
              </mc:Choice>
              <mc:Fallback>
                <p:oleObj name="Packager Shell Object" showAsIcon="1" r:id="rId3" imgW="857520" imgH="394560" progId="Package">
                  <p:embed/>
                  <p:pic>
                    <p:nvPicPr>
                      <p:cNvPr id="0" name=""/>
                      <p:cNvPicPr/>
                      <p:nvPr/>
                    </p:nvPicPr>
                    <p:blipFill>
                      <a:blip r:embed="rId4"/>
                      <a:stretch>
                        <a:fillRect/>
                      </a:stretch>
                    </p:blipFill>
                    <p:spPr>
                      <a:xfrm>
                        <a:off x="4120782" y="3259138"/>
                        <a:ext cx="3342934" cy="1541462"/>
                      </a:xfrm>
                      <a:prstGeom prst="rect">
                        <a:avLst/>
                      </a:prstGeom>
                    </p:spPr>
                  </p:pic>
                </p:oleObj>
              </mc:Fallback>
            </mc:AlternateContent>
          </a:graphicData>
        </a:graphic>
      </p:graphicFrame>
    </p:spTree>
    <p:extLst>
      <p:ext uri="{BB962C8B-B14F-4D97-AF65-F5344CB8AC3E}">
        <p14:creationId xmlns:p14="http://schemas.microsoft.com/office/powerpoint/2010/main" val="701771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D481-D08D-404F-ADB1-CC5C0CC261B5}"/>
              </a:ext>
            </a:extLst>
          </p:cNvPr>
          <p:cNvSpPr>
            <a:spLocks noGrp="1"/>
          </p:cNvSpPr>
          <p:nvPr>
            <p:ph type="title"/>
          </p:nvPr>
        </p:nvSpPr>
        <p:spPr/>
        <p:txBody>
          <a:bodyPr/>
          <a:lstStyle/>
          <a:p>
            <a:r>
              <a:rPr lang="en-US" dirty="0"/>
              <a:t>Code Explanation - SLAVE</a:t>
            </a:r>
          </a:p>
        </p:txBody>
      </p:sp>
      <p:sp>
        <p:nvSpPr>
          <p:cNvPr id="3" name="Content Placeholder 2">
            <a:extLst>
              <a:ext uri="{FF2B5EF4-FFF2-40B4-BE49-F238E27FC236}">
                <a16:creationId xmlns:a16="http://schemas.microsoft.com/office/drawing/2014/main" id="{EB439A98-8E16-4BF4-AC6B-3D4C215BDF34}"/>
              </a:ext>
            </a:extLst>
          </p:cNvPr>
          <p:cNvSpPr>
            <a:spLocks noGrp="1"/>
          </p:cNvSpPr>
          <p:nvPr>
            <p:ph idx="1"/>
          </p:nvPr>
        </p:nvSpPr>
        <p:spPr/>
        <p:txBody>
          <a:bodyPr>
            <a:normAutofit fontScale="47500" lnSpcReduction="20000"/>
          </a:bodyPr>
          <a:lstStyle/>
          <a:p>
            <a:pPr fontAlgn="base"/>
            <a:r>
              <a:rPr lang="en-US" dirty="0"/>
              <a:t>You‘ll notice many similarities to the previous sketch, it uses the </a:t>
            </a:r>
            <a:r>
              <a:rPr lang="en-US" dirty="0" err="1"/>
              <a:t>NewPing</a:t>
            </a:r>
            <a:r>
              <a:rPr lang="en-US" dirty="0"/>
              <a:t> library and defines the pins and sensor objects in the same way as before.  It also uses the Arduino Wire library for I2C communications, this library is part of your Arduino IDE so you won’t need to install it.</a:t>
            </a:r>
          </a:p>
          <a:p>
            <a:pPr fontAlgn="base"/>
            <a:r>
              <a:rPr lang="en-US" dirty="0"/>
              <a:t>We need to pick an address for our device, I chose 9 but you can pick anything really.  If you plan to implement a permanent version of this in one of your designs you should choose an address that won’t conflict with any other I2C devices that you may be using.</a:t>
            </a:r>
          </a:p>
          <a:p>
            <a:pPr fontAlgn="base"/>
            <a:r>
              <a:rPr lang="en-US" dirty="0"/>
              <a:t>The maximum distance has been reduced here, this is because we really are not planning to measure anything over 254 </a:t>
            </a:r>
            <a:r>
              <a:rPr lang="en-US" dirty="0" err="1"/>
              <a:t>cem</a:t>
            </a:r>
            <a:r>
              <a:rPr lang="en-US" dirty="0"/>
              <a:t>. This is because we want to fit our data into one byte.</a:t>
            </a:r>
          </a:p>
          <a:p>
            <a:pPr fontAlgn="base"/>
            <a:r>
              <a:rPr lang="en-US" dirty="0"/>
              <a:t>Instead of using four separate variables to hold the four distance measurements we will put them into a 4-element array.</a:t>
            </a:r>
          </a:p>
          <a:p>
            <a:pPr fontAlgn="base"/>
            <a:r>
              <a:rPr lang="en-US" dirty="0"/>
              <a:t>We are going to send the four distance variables one after another, preceded by a “marker byte”, so we also need to define a counter to keep track of where we are in the response.</a:t>
            </a:r>
          </a:p>
          <a:p>
            <a:pPr fontAlgn="base"/>
            <a:r>
              <a:rPr lang="en-US" dirty="0"/>
              <a:t>In the Setup, we set the device up as a Slave by passing the address to the Wire library.</a:t>
            </a:r>
          </a:p>
          <a:p>
            <a:pPr fontAlgn="base"/>
            <a:r>
              <a:rPr lang="en-US" dirty="0"/>
              <a:t>We also need to specify a function that we will call every time we get a request from the Master.  We will call the function </a:t>
            </a:r>
            <a:r>
              <a:rPr lang="en-US" i="1" dirty="0" err="1"/>
              <a:t>requestEvent</a:t>
            </a:r>
            <a:r>
              <a:rPr lang="en-US" dirty="0"/>
              <a:t>.</a:t>
            </a:r>
          </a:p>
          <a:p>
            <a:pPr fontAlgn="base"/>
            <a:r>
              <a:rPr lang="en-US" dirty="0"/>
              <a:t>Before we examine the </a:t>
            </a:r>
            <a:r>
              <a:rPr lang="en-US" i="1" dirty="0" err="1"/>
              <a:t>requestEvent</a:t>
            </a:r>
            <a:r>
              <a:rPr lang="en-US" dirty="0"/>
              <a:t> function it would be a good idea to look at another function, </a:t>
            </a:r>
            <a:r>
              <a:rPr lang="en-US" i="1" dirty="0" err="1"/>
              <a:t>readDistance</a:t>
            </a:r>
            <a:r>
              <a:rPr lang="en-US" dirty="0"/>
              <a:t>, as this is used in the </a:t>
            </a:r>
            <a:r>
              <a:rPr lang="en-US" dirty="0" err="1"/>
              <a:t>requestEvent</a:t>
            </a:r>
            <a:r>
              <a:rPr lang="en-US" dirty="0"/>
              <a:t> function.</a:t>
            </a:r>
          </a:p>
          <a:p>
            <a:pPr fontAlgn="base"/>
            <a:r>
              <a:rPr lang="en-US" dirty="0"/>
              <a:t>The </a:t>
            </a:r>
            <a:r>
              <a:rPr lang="en-US" i="1" dirty="0" err="1"/>
              <a:t>readDistance</a:t>
            </a:r>
            <a:r>
              <a:rPr lang="en-US" dirty="0"/>
              <a:t> function simply reads all four sensors and assigns their value to the elements in the array.  As with our stand-alone test, there is a small delay between readings to prevent interference between sensors.</a:t>
            </a:r>
          </a:p>
          <a:p>
            <a:pPr fontAlgn="base"/>
            <a:r>
              <a:rPr lang="en-US" dirty="0"/>
              <a:t>In the Loop, we execute the </a:t>
            </a:r>
            <a:r>
              <a:rPr lang="en-US" i="1" dirty="0" err="1"/>
              <a:t>readDistance</a:t>
            </a:r>
            <a:r>
              <a:rPr lang="en-US" dirty="0"/>
              <a:t> function every half-second.  This means that when the Master asks for a value it will already be there waiting for it.</a:t>
            </a:r>
          </a:p>
          <a:p>
            <a:pPr fontAlgn="base"/>
            <a:r>
              <a:rPr lang="en-US" dirty="0"/>
              <a:t>Now back up to the </a:t>
            </a:r>
            <a:r>
              <a:rPr lang="en-US" i="1" dirty="0" err="1"/>
              <a:t>requestEvent</a:t>
            </a:r>
            <a:r>
              <a:rPr lang="en-US" dirty="0"/>
              <a:t> function.  This is the function that is called when the Master requests data.</a:t>
            </a:r>
          </a:p>
          <a:p>
            <a:pPr fontAlgn="base"/>
            <a:r>
              <a:rPr lang="en-US" dirty="0"/>
              <a:t>Our response will be sent to the Master over the I2C bus as a string of individual bytes. To allow the Master to distinguish which byte belongs to each sensor we will start the sequence with “start byte” which always has a value of 255. This is why we need to limit our distance reading to 254 cm.</a:t>
            </a:r>
          </a:p>
          <a:p>
            <a:pPr fontAlgn="base"/>
            <a:r>
              <a:rPr lang="en-US" dirty="0"/>
              <a:t>We use the counter we established earlier to cycle through the start byte and the four data values. For each of them, we use the </a:t>
            </a:r>
            <a:r>
              <a:rPr lang="en-US" i="1" dirty="0" err="1"/>
              <a:t>Wire.write</a:t>
            </a:r>
            <a:r>
              <a:rPr lang="en-US" dirty="0"/>
              <a:t> method to send the data back to the Master over the I2C bus.</a:t>
            </a:r>
          </a:p>
          <a:p>
            <a:pPr fontAlgn="base"/>
            <a:endParaRPr lang="en-US" dirty="0"/>
          </a:p>
        </p:txBody>
      </p:sp>
    </p:spTree>
    <p:extLst>
      <p:ext uri="{BB962C8B-B14F-4D97-AF65-F5344CB8AC3E}">
        <p14:creationId xmlns:p14="http://schemas.microsoft.com/office/powerpoint/2010/main" val="1327429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normAutofit/>
          </a:bodyPr>
          <a:lstStyle/>
          <a:p>
            <a:r>
              <a:rPr lang="en-US" dirty="0"/>
              <a:t>Code – </a:t>
            </a:r>
            <a:br>
              <a:rPr lang="en-US" dirty="0"/>
            </a:br>
            <a:r>
              <a:rPr lang="en-US" dirty="0"/>
              <a:t>i2c based sensor array</a:t>
            </a:r>
          </a:p>
        </p:txBody>
      </p:sp>
      <p:sp>
        <p:nvSpPr>
          <p:cNvPr id="3" name="Rectangle: Rounded Corners 2">
            <a:extLst>
              <a:ext uri="{FF2B5EF4-FFF2-40B4-BE49-F238E27FC236}">
                <a16:creationId xmlns:a16="http://schemas.microsoft.com/office/drawing/2014/main" id="{36A35DC5-97BA-406E-9E00-E8B1ECC997C3}"/>
              </a:ext>
            </a:extLst>
          </p:cNvPr>
          <p:cNvSpPr/>
          <p:nvPr/>
        </p:nvSpPr>
        <p:spPr>
          <a:xfrm>
            <a:off x="346229" y="1633492"/>
            <a:ext cx="2334827" cy="656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Arduino_Master</a:t>
            </a:r>
            <a:endParaRPr lang="en-US" dirty="0"/>
          </a:p>
        </p:txBody>
      </p:sp>
      <p:graphicFrame>
        <p:nvGraphicFramePr>
          <p:cNvPr id="4" name="Object 3">
            <a:extLst>
              <a:ext uri="{FF2B5EF4-FFF2-40B4-BE49-F238E27FC236}">
                <a16:creationId xmlns:a16="http://schemas.microsoft.com/office/drawing/2014/main" id="{9EB06766-1265-414D-B646-C24D2545776C}"/>
              </a:ext>
            </a:extLst>
          </p:cNvPr>
          <p:cNvGraphicFramePr>
            <a:graphicFrameLocks noChangeAspect="1"/>
          </p:cNvGraphicFramePr>
          <p:nvPr>
            <p:extLst>
              <p:ext uri="{D42A27DB-BD31-4B8C-83A1-F6EECF244321}">
                <p14:modId xmlns:p14="http://schemas.microsoft.com/office/powerpoint/2010/main" val="2653872715"/>
              </p:ext>
            </p:extLst>
          </p:nvPr>
        </p:nvGraphicFramePr>
        <p:xfrm>
          <a:off x="3512899" y="3577854"/>
          <a:ext cx="3857032" cy="1633337"/>
        </p:xfrm>
        <a:graphic>
          <a:graphicData uri="http://schemas.openxmlformats.org/presentationml/2006/ole">
            <mc:AlternateContent xmlns:mc="http://schemas.openxmlformats.org/markup-compatibility/2006">
              <mc:Choice xmlns:v="urn:schemas-microsoft-com:vml" Requires="v">
                <p:oleObj spid="_x0000_s7177" name="Packager Shell Object" showAsIcon="1" r:id="rId3" imgW="932760" imgH="394560" progId="Package">
                  <p:embed/>
                </p:oleObj>
              </mc:Choice>
              <mc:Fallback>
                <p:oleObj name="Packager Shell Object" showAsIcon="1" r:id="rId3" imgW="932760" imgH="394560" progId="Package">
                  <p:embed/>
                  <p:pic>
                    <p:nvPicPr>
                      <p:cNvPr id="0" name=""/>
                      <p:cNvPicPr/>
                      <p:nvPr/>
                    </p:nvPicPr>
                    <p:blipFill>
                      <a:blip r:embed="rId4"/>
                      <a:stretch>
                        <a:fillRect/>
                      </a:stretch>
                    </p:blipFill>
                    <p:spPr>
                      <a:xfrm>
                        <a:off x="3512899" y="3577854"/>
                        <a:ext cx="3857032" cy="1633337"/>
                      </a:xfrm>
                      <a:prstGeom prst="rect">
                        <a:avLst/>
                      </a:prstGeom>
                    </p:spPr>
                  </p:pic>
                </p:oleObj>
              </mc:Fallback>
            </mc:AlternateContent>
          </a:graphicData>
        </a:graphic>
      </p:graphicFrame>
    </p:spTree>
    <p:extLst>
      <p:ext uri="{BB962C8B-B14F-4D97-AF65-F5344CB8AC3E}">
        <p14:creationId xmlns:p14="http://schemas.microsoft.com/office/powerpoint/2010/main" val="884779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D481-D08D-404F-ADB1-CC5C0CC261B5}"/>
              </a:ext>
            </a:extLst>
          </p:cNvPr>
          <p:cNvSpPr>
            <a:spLocks noGrp="1"/>
          </p:cNvSpPr>
          <p:nvPr>
            <p:ph type="title"/>
          </p:nvPr>
        </p:nvSpPr>
        <p:spPr/>
        <p:txBody>
          <a:bodyPr/>
          <a:lstStyle/>
          <a:p>
            <a:r>
              <a:rPr lang="en-US" dirty="0"/>
              <a:t>Code Explanation - master</a:t>
            </a:r>
          </a:p>
        </p:txBody>
      </p:sp>
      <p:sp>
        <p:nvSpPr>
          <p:cNvPr id="3" name="Content Placeholder 2">
            <a:extLst>
              <a:ext uri="{FF2B5EF4-FFF2-40B4-BE49-F238E27FC236}">
                <a16:creationId xmlns:a16="http://schemas.microsoft.com/office/drawing/2014/main" id="{EB439A98-8E16-4BF4-AC6B-3D4C215BDF34}"/>
              </a:ext>
            </a:extLst>
          </p:cNvPr>
          <p:cNvSpPr>
            <a:spLocks noGrp="1"/>
          </p:cNvSpPr>
          <p:nvPr>
            <p:ph idx="1"/>
          </p:nvPr>
        </p:nvSpPr>
        <p:spPr/>
        <p:txBody>
          <a:bodyPr>
            <a:normAutofit fontScale="55000" lnSpcReduction="20000"/>
          </a:bodyPr>
          <a:lstStyle/>
          <a:p>
            <a:pPr fontAlgn="base"/>
            <a:r>
              <a:rPr lang="en-US" dirty="0"/>
              <a:t>Once again we will use the Arduino Wire Library to handle all of the I2C functions.  We will define an address for the Slave that we want to communicate with, in this case, I chose 9 to match the Slave sketch.</a:t>
            </a:r>
          </a:p>
          <a:p>
            <a:pPr fontAlgn="base"/>
            <a:r>
              <a:rPr lang="en-US" dirty="0"/>
              <a:t>As with the previous sketch, we will define a counter to count the incoming bytes and an array to hold the four distance values we receive.</a:t>
            </a:r>
          </a:p>
          <a:p>
            <a:pPr fontAlgn="base"/>
            <a:r>
              <a:rPr lang="en-US" dirty="0"/>
              <a:t>In the Setup, we initialize the I2C bus. Note that we do not specify an address this time, this lets the Wire library know that we wish to operate as a Master.</a:t>
            </a:r>
          </a:p>
          <a:p>
            <a:pPr fontAlgn="base"/>
            <a:r>
              <a:rPr lang="en-US" dirty="0"/>
              <a:t>We also set up the serial monitor so we can look at the incoming data.</a:t>
            </a:r>
          </a:p>
          <a:p>
            <a:pPr fontAlgn="base"/>
            <a:r>
              <a:rPr lang="en-US" dirty="0"/>
              <a:t>Next, we create a function called </a:t>
            </a:r>
            <a:r>
              <a:rPr lang="en-US" i="1" dirty="0"/>
              <a:t>readI2C</a:t>
            </a:r>
            <a:r>
              <a:rPr lang="en-US" dirty="0"/>
              <a:t>. It has one parameter, the address of the device we want to read, and it outputs a byte of data.</a:t>
            </a:r>
          </a:p>
          <a:p>
            <a:pPr fontAlgn="base"/>
            <a:r>
              <a:rPr lang="en-US" dirty="0"/>
              <a:t>The function makes use of the </a:t>
            </a:r>
            <a:r>
              <a:rPr lang="en-US" dirty="0">
                <a:hlinkClick r:id="rId2"/>
              </a:rPr>
              <a:t>Arduino </a:t>
            </a:r>
            <a:r>
              <a:rPr lang="en-US" i="1" dirty="0" err="1">
                <a:hlinkClick r:id="rId2"/>
              </a:rPr>
              <a:t>millis</a:t>
            </a:r>
            <a:r>
              <a:rPr lang="en-US" dirty="0">
                <a:hlinkClick r:id="rId2"/>
              </a:rPr>
              <a:t> function</a:t>
            </a:r>
            <a:r>
              <a:rPr lang="en-US" dirty="0"/>
              <a:t>, this is a function that outputs the number of milliseconds that have elapsed since the Arduino was powered up or reset. It will be used as a timer, to allow the data to settle.</a:t>
            </a:r>
          </a:p>
          <a:p>
            <a:pPr fontAlgn="base"/>
            <a:r>
              <a:rPr lang="en-US" dirty="0"/>
              <a:t>A </a:t>
            </a:r>
            <a:r>
              <a:rPr lang="en-US" i="1" dirty="0" err="1"/>
              <a:t>Wire.request</a:t>
            </a:r>
            <a:r>
              <a:rPr lang="en-US" i="1" dirty="0"/>
              <a:t> </a:t>
            </a:r>
            <a:r>
              <a:rPr lang="en-US" dirty="0"/>
              <a:t>is used to request data from the slave. Remember, in this application, this will bring back one byte of data.  We return that byte as the function’s output.</a:t>
            </a:r>
          </a:p>
          <a:p>
            <a:pPr fontAlgn="base"/>
            <a:r>
              <a:rPr lang="en-US" dirty="0"/>
              <a:t>In the Loop, we call the </a:t>
            </a:r>
            <a:r>
              <a:rPr lang="en-US" i="1" dirty="0"/>
              <a:t>readI2C</a:t>
            </a:r>
            <a:r>
              <a:rPr lang="en-US" dirty="0"/>
              <a:t> function and read the data. We wait until it equals 255, as this is the start of our data sequence.</a:t>
            </a:r>
          </a:p>
          <a:p>
            <a:pPr fontAlgn="base"/>
            <a:r>
              <a:rPr lang="en-US" dirty="0"/>
              <a:t>The next four reads are going to be the data from the four ultrasonic sensors. We put each value into our array.</a:t>
            </a:r>
          </a:p>
          <a:p>
            <a:pPr fontAlgn="base"/>
            <a:r>
              <a:rPr lang="en-US" dirty="0"/>
              <a:t>Finally, we print the array values to the serial monitor. They are spaced with a tab character </a:t>
            </a:r>
            <a:r>
              <a:rPr lang="en-US" dirty="0" err="1"/>
              <a:t>toi</a:t>
            </a:r>
            <a:r>
              <a:rPr lang="en-US" dirty="0"/>
              <a:t> make it easier to read.</a:t>
            </a:r>
          </a:p>
          <a:p>
            <a:pPr fontAlgn="base"/>
            <a:r>
              <a:rPr lang="en-US" dirty="0"/>
              <a:t>Load the sketch and keep the computer plugged into the Master Arduino so you can observe the readings on the serial monitor.</a:t>
            </a:r>
          </a:p>
        </p:txBody>
      </p:sp>
    </p:spTree>
    <p:extLst>
      <p:ext uri="{BB962C8B-B14F-4D97-AF65-F5344CB8AC3E}">
        <p14:creationId xmlns:p14="http://schemas.microsoft.com/office/powerpoint/2010/main" val="539084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TROUBLESHOOT guide</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498737"/>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TROUBLESHOOT guide</a:t>
            </a:r>
          </a:p>
        </p:txBody>
      </p:sp>
      <p:sp>
        <p:nvSpPr>
          <p:cNvPr id="3" name="TextBox 2">
            <a:extLst>
              <a:ext uri="{FF2B5EF4-FFF2-40B4-BE49-F238E27FC236}">
                <a16:creationId xmlns:a16="http://schemas.microsoft.com/office/drawing/2014/main" id="{B4B051FB-C496-4D22-A4DF-0CBF0A1DD238}"/>
              </a:ext>
            </a:extLst>
          </p:cNvPr>
          <p:cNvSpPr txBox="1"/>
          <p:nvPr/>
        </p:nvSpPr>
        <p:spPr>
          <a:xfrm>
            <a:off x="393577" y="2057401"/>
            <a:ext cx="12054903" cy="1754326"/>
          </a:xfrm>
          <a:prstGeom prst="rect">
            <a:avLst/>
          </a:prstGeom>
          <a:noFill/>
        </p:spPr>
        <p:txBody>
          <a:bodyPr wrap="none" rtlCol="0">
            <a:spAutoFit/>
          </a:bodyPr>
          <a:lstStyle/>
          <a:p>
            <a:r>
              <a:rPr lang="en-US" dirty="0"/>
              <a:t>1. Even after connecting I2C SDA and SCL lines on Arduino, the communication doesn’t seem to happen. </a:t>
            </a:r>
          </a:p>
          <a:p>
            <a:r>
              <a:rPr lang="en-US" dirty="0"/>
              <a:t>What can I do to improve this??</a:t>
            </a:r>
          </a:p>
          <a:p>
            <a:pPr marL="285750" indent="-285750">
              <a:buFont typeface="Wingdings" panose="05000000000000000000" pitchFamily="2" charset="2"/>
              <a:buChar char="à"/>
            </a:pPr>
            <a:r>
              <a:rPr lang="en-US" b="1" dirty="0">
                <a:sym typeface="Wingdings" panose="05000000000000000000" pitchFamily="2" charset="2"/>
              </a:rPr>
              <a:t>Try adding a Pull up resistor (External Pull up). Although this is not always needed.</a:t>
            </a:r>
          </a:p>
          <a:p>
            <a:pPr marL="285750" indent="-285750">
              <a:buFont typeface="Wingdings" panose="05000000000000000000" pitchFamily="2" charset="2"/>
              <a:buChar char="à"/>
            </a:pPr>
            <a:r>
              <a:rPr lang="en-US" dirty="0">
                <a:sym typeface="Wingdings" panose="05000000000000000000" pitchFamily="2" charset="2"/>
              </a:rPr>
              <a:t>In case of Arduino Uno , we may need to add external pull up resistors on A4 &amp; A5 pins. </a:t>
            </a:r>
          </a:p>
          <a:p>
            <a:pPr marL="285750" indent="-285750">
              <a:buFont typeface="Wingdings" panose="05000000000000000000" pitchFamily="2" charset="2"/>
              <a:buChar char="à"/>
            </a:pPr>
            <a:r>
              <a:rPr lang="en-US" dirty="0">
                <a:sym typeface="Wingdings" panose="05000000000000000000" pitchFamily="2" charset="2"/>
              </a:rPr>
              <a:t>However, in case of Arduino Mega (pin 20 &amp; 21 have internal pull-up resistors already present.</a:t>
            </a:r>
          </a:p>
          <a:p>
            <a:pPr marL="285750" indent="-285750">
              <a:buFont typeface="Wingdings" panose="05000000000000000000" pitchFamily="2" charset="2"/>
              <a:buChar char="à"/>
            </a:pPr>
            <a:r>
              <a:rPr lang="en-US" b="1" dirty="0">
                <a:sym typeface="Wingdings" panose="05000000000000000000" pitchFamily="2" charset="2"/>
              </a:rPr>
              <a:t>Check if the Slave Address is properly calculated and passed</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991539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C710-2107-49F9-9FF6-8CC8A9340DED}"/>
              </a:ext>
            </a:extLst>
          </p:cNvPr>
          <p:cNvSpPr>
            <a:spLocks noGrp="1"/>
          </p:cNvSpPr>
          <p:nvPr>
            <p:ph type="title"/>
          </p:nvPr>
        </p:nvSpPr>
        <p:spPr/>
        <p:txBody>
          <a:bodyPr/>
          <a:lstStyle/>
          <a:p>
            <a:r>
              <a:rPr lang="en-US" dirty="0"/>
              <a:t>Hardware Required</a:t>
            </a:r>
          </a:p>
        </p:txBody>
      </p:sp>
      <p:sp>
        <p:nvSpPr>
          <p:cNvPr id="3" name="Content Placeholder 2">
            <a:extLst>
              <a:ext uri="{FF2B5EF4-FFF2-40B4-BE49-F238E27FC236}">
                <a16:creationId xmlns:a16="http://schemas.microsoft.com/office/drawing/2014/main" id="{D6EC0A4F-48F7-47D5-866E-8CF69E244C29}"/>
              </a:ext>
            </a:extLst>
          </p:cNvPr>
          <p:cNvSpPr>
            <a:spLocks noGrp="1"/>
          </p:cNvSpPr>
          <p:nvPr>
            <p:ph idx="1"/>
          </p:nvPr>
        </p:nvSpPr>
        <p:spPr>
          <a:xfrm>
            <a:off x="685800" y="2194560"/>
            <a:ext cx="10820400" cy="2341929"/>
          </a:xfrm>
        </p:spPr>
        <p:txBody>
          <a:bodyPr>
            <a:normAutofit/>
          </a:bodyPr>
          <a:lstStyle/>
          <a:p>
            <a:r>
              <a:rPr lang="en-US" sz="1800" dirty="0"/>
              <a:t>Arduino (Uno / Mega) x 2 pcs (First as Master, Second as Slave)</a:t>
            </a:r>
          </a:p>
          <a:p>
            <a:r>
              <a:rPr lang="en-US" sz="1800" dirty="0"/>
              <a:t>Hookup cables</a:t>
            </a:r>
          </a:p>
          <a:p>
            <a:r>
              <a:rPr lang="en-US" sz="1800" dirty="0" err="1"/>
              <a:t>Usb</a:t>
            </a:r>
            <a:r>
              <a:rPr lang="en-US" sz="1800" dirty="0"/>
              <a:t> cables x 2 for power and firmware download</a:t>
            </a:r>
          </a:p>
          <a:p>
            <a:r>
              <a:rPr lang="en-US" sz="1800" dirty="0"/>
              <a:t>Ultrasonic Sensors (HC SR04) x 4</a:t>
            </a:r>
          </a:p>
        </p:txBody>
      </p:sp>
      <p:sp>
        <p:nvSpPr>
          <p:cNvPr id="4" name="Title 1">
            <a:extLst>
              <a:ext uri="{FF2B5EF4-FFF2-40B4-BE49-F238E27FC236}">
                <a16:creationId xmlns:a16="http://schemas.microsoft.com/office/drawing/2014/main" id="{D4983DF4-AE85-4EF2-BBDB-DC7E1CF5E3AA}"/>
              </a:ext>
            </a:extLst>
          </p:cNvPr>
          <p:cNvSpPr txBox="1">
            <a:spLocks/>
          </p:cNvSpPr>
          <p:nvPr/>
        </p:nvSpPr>
        <p:spPr>
          <a:xfrm>
            <a:off x="2895600" y="4414575"/>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SOFTWARE Required</a:t>
            </a:r>
          </a:p>
        </p:txBody>
      </p:sp>
      <p:sp>
        <p:nvSpPr>
          <p:cNvPr id="5" name="Content Placeholder 2">
            <a:extLst>
              <a:ext uri="{FF2B5EF4-FFF2-40B4-BE49-F238E27FC236}">
                <a16:creationId xmlns:a16="http://schemas.microsoft.com/office/drawing/2014/main" id="{11981EBF-D0E2-4B64-8575-D8811656469C}"/>
              </a:ext>
            </a:extLst>
          </p:cNvPr>
          <p:cNvSpPr txBox="1">
            <a:spLocks/>
          </p:cNvSpPr>
          <p:nvPr/>
        </p:nvSpPr>
        <p:spPr>
          <a:xfrm>
            <a:off x="685800" y="5320980"/>
            <a:ext cx="10820400" cy="937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sz="1900" dirty="0"/>
          </a:p>
        </p:txBody>
      </p:sp>
      <p:sp>
        <p:nvSpPr>
          <p:cNvPr id="6" name="Rectangle 5">
            <a:extLst>
              <a:ext uri="{FF2B5EF4-FFF2-40B4-BE49-F238E27FC236}">
                <a16:creationId xmlns:a16="http://schemas.microsoft.com/office/drawing/2014/main" id="{EBB5A89D-1953-42A7-8C7C-91032AAD144A}"/>
              </a:ext>
            </a:extLst>
          </p:cNvPr>
          <p:cNvSpPr/>
          <p:nvPr/>
        </p:nvSpPr>
        <p:spPr>
          <a:xfrm>
            <a:off x="617702" y="5522936"/>
            <a:ext cx="10820400" cy="646331"/>
          </a:xfrm>
          <a:prstGeom prst="rect">
            <a:avLst/>
          </a:prstGeom>
        </p:spPr>
        <p:txBody>
          <a:bodyPr wrap="square">
            <a:spAutoFit/>
          </a:bodyPr>
          <a:lstStyle/>
          <a:p>
            <a:pPr marL="285750" indent="-285750">
              <a:buFont typeface="Arial" panose="020B0604020202020204" pitchFamily="34" charset="0"/>
              <a:buChar char="•"/>
            </a:pPr>
            <a:r>
              <a:rPr lang="en-US" b="1" dirty="0"/>
              <a:t>Wire </a:t>
            </a:r>
            <a:r>
              <a:rPr lang="en-US" dirty="0"/>
              <a:t>Library</a:t>
            </a:r>
          </a:p>
          <a:p>
            <a:pPr marL="285750" indent="-285750">
              <a:buFont typeface="Arial" panose="020B0604020202020204" pitchFamily="34" charset="0"/>
              <a:buChar char="•"/>
            </a:pPr>
            <a:r>
              <a:rPr lang="en-US" b="1" dirty="0" err="1"/>
              <a:t>NewPing</a:t>
            </a:r>
            <a:r>
              <a:rPr lang="en-US" dirty="0"/>
              <a:t> Library (for Ultrasonic Sensors – HC SR04)</a:t>
            </a:r>
          </a:p>
        </p:txBody>
      </p:sp>
    </p:spTree>
    <p:extLst>
      <p:ext uri="{BB962C8B-B14F-4D97-AF65-F5344CB8AC3E}">
        <p14:creationId xmlns:p14="http://schemas.microsoft.com/office/powerpoint/2010/main" val="2289463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CONCLUSION</a:t>
            </a:r>
          </a:p>
        </p:txBody>
      </p:sp>
      <p:sp>
        <p:nvSpPr>
          <p:cNvPr id="4" name="Text Placeholder 3">
            <a:extLst>
              <a:ext uri="{FF2B5EF4-FFF2-40B4-BE49-F238E27FC236}">
                <a16:creationId xmlns:a16="http://schemas.microsoft.com/office/drawing/2014/main" id="{BA21CF33-75E9-45DE-86A0-110CE33A1191}"/>
              </a:ext>
            </a:extLst>
          </p:cNvPr>
          <p:cNvSpPr>
            <a:spLocks noGrp="1"/>
          </p:cNvSpPr>
          <p:nvPr>
            <p:ph type="body" idx="1"/>
          </p:nvPr>
        </p:nvSpPr>
        <p:spPr>
          <a:xfrm>
            <a:off x="965200" y="965200"/>
            <a:ext cx="3367361" cy="4329641"/>
          </a:xfrm>
        </p:spPr>
        <p:txBody>
          <a:bodyPr vert="horz" lIns="91440" tIns="45720" rIns="91440" bIns="45720" rtlCol="0" anchor="ctr">
            <a:normAutofit/>
          </a:bodyPr>
          <a:lstStyle/>
          <a:p>
            <a:endParaRPr lang="en-US" sz="2000" kern="1200">
              <a:solidFill>
                <a:schemeClr val="tx1"/>
              </a:solidFill>
              <a:latin typeface="+mn-lt"/>
              <a:ea typeface="+mn-ea"/>
              <a:cs typeface="+mn-cs"/>
            </a:endParaRP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67734"/>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E8BF-0FF2-4C76-8952-3960E75A89F1}"/>
              </a:ext>
            </a:extLst>
          </p:cNvPr>
          <p:cNvSpPr>
            <a:spLocks noGrp="1"/>
          </p:cNvSpPr>
          <p:nvPr>
            <p:ph type="title"/>
          </p:nvPr>
        </p:nvSpPr>
        <p:spPr/>
        <p:txBody>
          <a:bodyPr/>
          <a:lstStyle/>
          <a:p>
            <a:r>
              <a:rPr lang="en-US" dirty="0"/>
              <a:t>Conclusion</a:t>
            </a:r>
          </a:p>
        </p:txBody>
      </p:sp>
      <p:sp>
        <p:nvSpPr>
          <p:cNvPr id="3" name="TextBox 2">
            <a:extLst>
              <a:ext uri="{FF2B5EF4-FFF2-40B4-BE49-F238E27FC236}">
                <a16:creationId xmlns:a16="http://schemas.microsoft.com/office/drawing/2014/main" id="{B4B051FB-C496-4D22-A4DF-0CBF0A1DD238}"/>
              </a:ext>
            </a:extLst>
          </p:cNvPr>
          <p:cNvSpPr txBox="1"/>
          <p:nvPr/>
        </p:nvSpPr>
        <p:spPr>
          <a:xfrm>
            <a:off x="393577" y="2057401"/>
            <a:ext cx="11483463" cy="2308324"/>
          </a:xfrm>
          <a:prstGeom prst="rect">
            <a:avLst/>
          </a:prstGeom>
          <a:noFill/>
        </p:spPr>
        <p:txBody>
          <a:bodyPr wrap="square" rtlCol="0">
            <a:spAutoFit/>
          </a:bodyPr>
          <a:lstStyle/>
          <a:p>
            <a:r>
              <a:rPr lang="en-US" dirty="0"/>
              <a:t>As you can see it is not that difficult to build your own I2C sensors, especially now that you understand the protocol used on the I2C bus. </a:t>
            </a:r>
          </a:p>
          <a:p>
            <a:endParaRPr lang="en-US" dirty="0"/>
          </a:p>
          <a:p>
            <a:r>
              <a:rPr lang="en-US" dirty="0"/>
              <a:t>You can make them a lot smaller and more efficient by using (in place of the Arduino Uno): </a:t>
            </a:r>
          </a:p>
          <a:p>
            <a:pPr marL="285750" indent="-285750">
              <a:buFont typeface="Arial" panose="020B0604020202020204" pitchFamily="34" charset="0"/>
              <a:buChar char="•"/>
            </a:pPr>
            <a:r>
              <a:rPr lang="en-US" dirty="0"/>
              <a:t>	Arduino Pro Mini or </a:t>
            </a:r>
          </a:p>
          <a:p>
            <a:pPr marL="285750" indent="-285750">
              <a:buFont typeface="Arial" panose="020B0604020202020204" pitchFamily="34" charset="0"/>
              <a:buChar char="•"/>
            </a:pPr>
            <a:r>
              <a:rPr lang="en-US" dirty="0"/>
              <a:t>	ATmega328 chip</a:t>
            </a:r>
          </a:p>
          <a:p>
            <a:endParaRPr lang="en-US" dirty="0"/>
          </a:p>
          <a:p>
            <a:r>
              <a:rPr lang="en-US" dirty="0"/>
              <a:t>And you can certainly add more functions to them than this simple experiment.</a:t>
            </a:r>
          </a:p>
        </p:txBody>
      </p:sp>
    </p:spTree>
    <p:extLst>
      <p:ext uri="{BB962C8B-B14F-4D97-AF65-F5344CB8AC3E}">
        <p14:creationId xmlns:p14="http://schemas.microsoft.com/office/powerpoint/2010/main" val="128232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6E38DE0B-C0F0-4457-8AD4-17116BF03381}"/>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a:solidFill>
                  <a:schemeClr val="tx1"/>
                </a:solidFill>
                <a:latin typeface="+mj-lt"/>
                <a:ea typeface="+mj-ea"/>
                <a:cs typeface="+mj-cs"/>
              </a:rPr>
              <a:t>Ultrasonic sensor hc-sr04</a:t>
            </a: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8596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2BF4-8C6F-45DD-B273-ED932384FC6D}"/>
              </a:ext>
            </a:extLst>
          </p:cNvPr>
          <p:cNvSpPr>
            <a:spLocks noGrp="1"/>
          </p:cNvSpPr>
          <p:nvPr>
            <p:ph type="title"/>
          </p:nvPr>
        </p:nvSpPr>
        <p:spPr/>
        <p:txBody>
          <a:bodyPr/>
          <a:lstStyle/>
          <a:p>
            <a:pPr fontAlgn="base"/>
            <a:r>
              <a:rPr lang="en-US" dirty="0"/>
              <a:t>HC-SR04 Ultrasonic Sensor</a:t>
            </a:r>
          </a:p>
        </p:txBody>
      </p:sp>
      <p:sp>
        <p:nvSpPr>
          <p:cNvPr id="3" name="Rectangle 2">
            <a:extLst>
              <a:ext uri="{FF2B5EF4-FFF2-40B4-BE49-F238E27FC236}">
                <a16:creationId xmlns:a16="http://schemas.microsoft.com/office/drawing/2014/main" id="{C62C1D79-AA20-4576-8DA0-8F0EDE2F373E}"/>
              </a:ext>
            </a:extLst>
          </p:cNvPr>
          <p:cNvSpPr/>
          <p:nvPr/>
        </p:nvSpPr>
        <p:spPr>
          <a:xfrm>
            <a:off x="346229" y="1951672"/>
            <a:ext cx="11043822" cy="1815882"/>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As with most ultrasonic sensors, the HC-SR04 consists of a transmitter and receiver. The transmitter sends pulses of ultrasonic sound towards the target, and the receiver picks up the reflected signal.</a:t>
            </a:r>
          </a:p>
          <a:p>
            <a:pPr marL="285750" indent="-285750" algn="just" fontAlgn="base">
              <a:buFont typeface="Arial" panose="020B0604020202020204" pitchFamily="34" charset="0"/>
              <a:buChar char="•"/>
            </a:pPr>
            <a:endParaRPr lang="en-US" sz="1400" dirty="0">
              <a:solidFill>
                <a:srgbClr val="666666"/>
              </a:solidFill>
              <a:latin typeface="Lato"/>
            </a:endParaRPr>
          </a:p>
          <a:p>
            <a:pPr marL="285750" indent="-285750" algn="just" fontAlgn="base">
              <a:buFont typeface="Arial" panose="020B0604020202020204" pitchFamily="34" charset="0"/>
              <a:buChar char="•"/>
            </a:pPr>
            <a:r>
              <a:rPr lang="en-US" sz="1400" dirty="0">
                <a:solidFill>
                  <a:srgbClr val="666666"/>
                </a:solidFill>
                <a:latin typeface="inherit"/>
              </a:rPr>
              <a:t>As the pulses travel at the speed of sound it is just a matter of measuring the time delay between sending and receiving the pulse. This can be used to calculate the distance.</a:t>
            </a:r>
          </a:p>
          <a:p>
            <a:pPr marL="285750" indent="-285750" algn="just" fontAlgn="base">
              <a:buFont typeface="Arial" panose="020B0604020202020204" pitchFamily="34" charset="0"/>
              <a:buChar char="•"/>
            </a:pPr>
            <a:endParaRPr lang="en-US" sz="1400" b="0" i="0" dirty="0">
              <a:solidFill>
                <a:srgbClr val="666666"/>
              </a:solidFill>
              <a:effectLst/>
              <a:latin typeface="inherit"/>
            </a:endParaRPr>
          </a:p>
          <a:p>
            <a:pPr marL="285750" indent="-285750" algn="just" fontAlgn="base">
              <a:buFont typeface="Arial" panose="020B0604020202020204" pitchFamily="34" charset="0"/>
              <a:buChar char="•"/>
            </a:pPr>
            <a:r>
              <a:rPr lang="en-US" sz="1400" dirty="0">
                <a:solidFill>
                  <a:srgbClr val="666666"/>
                </a:solidFill>
                <a:latin typeface="inherit"/>
              </a:rPr>
              <a:t>In our first demonstration we will simply test the sensor to see if it is working. The sketch is pretty simple and it uses the Serial Monitor to display the distance it detects, measured in centimeters. Let’s look it over in detail.</a:t>
            </a:r>
          </a:p>
        </p:txBody>
      </p:sp>
      <p:pic>
        <p:nvPicPr>
          <p:cNvPr id="5" name="Picture 4">
            <a:extLst>
              <a:ext uri="{FF2B5EF4-FFF2-40B4-BE49-F238E27FC236}">
                <a16:creationId xmlns:a16="http://schemas.microsoft.com/office/drawing/2014/main" id="{8A380562-61C0-4077-997D-5EA0494D50C7}"/>
              </a:ext>
            </a:extLst>
          </p:cNvPr>
          <p:cNvPicPr>
            <a:picLocks noChangeAspect="1"/>
          </p:cNvPicPr>
          <p:nvPr/>
        </p:nvPicPr>
        <p:blipFill rotWithShape="1">
          <a:blip r:embed="rId2"/>
          <a:srcRect l="7927" t="9335" r="1406" b="23997"/>
          <a:stretch/>
        </p:blipFill>
        <p:spPr>
          <a:xfrm>
            <a:off x="9214133" y="3969604"/>
            <a:ext cx="2771804" cy="2717455"/>
          </a:xfrm>
          <a:prstGeom prst="rect">
            <a:avLst/>
          </a:prstGeom>
        </p:spPr>
      </p:pic>
      <p:sp>
        <p:nvSpPr>
          <p:cNvPr id="6" name="Rectangle 5">
            <a:extLst>
              <a:ext uri="{FF2B5EF4-FFF2-40B4-BE49-F238E27FC236}">
                <a16:creationId xmlns:a16="http://schemas.microsoft.com/office/drawing/2014/main" id="{D4CB9401-2BBF-4E16-A305-00E7C1D7993B}"/>
              </a:ext>
            </a:extLst>
          </p:cNvPr>
          <p:cNvSpPr/>
          <p:nvPr/>
        </p:nvSpPr>
        <p:spPr>
          <a:xfrm>
            <a:off x="346229" y="3946758"/>
            <a:ext cx="8655728" cy="1384995"/>
          </a:xfrm>
          <a:prstGeom prst="rect">
            <a:avLst/>
          </a:prstGeom>
        </p:spPr>
        <p:txBody>
          <a:bodyPr wrap="square">
            <a:spAutoFit/>
          </a:bodyPr>
          <a:lstStyle/>
          <a:p>
            <a:pPr marL="285750" indent="-285750" algn="just" fontAlgn="base">
              <a:buFont typeface="Arial" panose="020B0604020202020204" pitchFamily="34" charset="0"/>
              <a:buChar char="•"/>
            </a:pPr>
            <a:r>
              <a:rPr lang="en-US" sz="1400" dirty="0">
                <a:solidFill>
                  <a:srgbClr val="666666"/>
                </a:solidFill>
                <a:latin typeface="inherit"/>
              </a:rPr>
              <a:t>If you want to display your results in inches instead of centimeters there are two ways you can do this:</a:t>
            </a:r>
          </a:p>
          <a:p>
            <a:pPr marL="742950" lvl="1" indent="-285750" algn="just" fontAlgn="base">
              <a:buFont typeface="Arial" panose="020B0604020202020204" pitchFamily="34" charset="0"/>
              <a:buChar char="•"/>
            </a:pPr>
            <a:r>
              <a:rPr lang="en-US" sz="1400" dirty="0">
                <a:solidFill>
                  <a:srgbClr val="666666"/>
                </a:solidFill>
                <a:latin typeface="inherit"/>
              </a:rPr>
              <a:t>Use the Imperial value for the speed of sound instead of the Metric one. At sea level at 20 degrees Celsius (68 degrees Fahrenheit) sound travels at 343 </a:t>
            </a:r>
            <a:r>
              <a:rPr lang="en-US" sz="1400" dirty="0" err="1">
                <a:solidFill>
                  <a:srgbClr val="666666"/>
                </a:solidFill>
                <a:latin typeface="inherit"/>
              </a:rPr>
              <a:t>metres</a:t>
            </a:r>
            <a:r>
              <a:rPr lang="en-US" sz="1400" dirty="0">
                <a:solidFill>
                  <a:srgbClr val="666666"/>
                </a:solidFill>
                <a:latin typeface="inherit"/>
              </a:rPr>
              <a:t> per second, which is 1,125 feet per second or 13500 inches per second.</a:t>
            </a:r>
          </a:p>
          <a:p>
            <a:pPr marL="742950" lvl="1" indent="-285750" algn="just" fontAlgn="base">
              <a:buFont typeface="Arial" panose="020B0604020202020204" pitchFamily="34" charset="0"/>
              <a:buChar char="•"/>
            </a:pPr>
            <a:r>
              <a:rPr lang="en-US" sz="1400" dirty="0">
                <a:solidFill>
                  <a:srgbClr val="666666"/>
                </a:solidFill>
                <a:latin typeface="inherit"/>
              </a:rPr>
              <a:t>Keep the code as it is but convert to inches at the end. There are 2.54 </a:t>
            </a:r>
            <a:r>
              <a:rPr lang="en-US" sz="1400" dirty="0" err="1">
                <a:solidFill>
                  <a:srgbClr val="666666"/>
                </a:solidFill>
                <a:latin typeface="inherit"/>
              </a:rPr>
              <a:t>centimetres</a:t>
            </a:r>
            <a:r>
              <a:rPr lang="en-US" sz="1400" dirty="0">
                <a:solidFill>
                  <a:srgbClr val="666666"/>
                </a:solidFill>
                <a:latin typeface="inherit"/>
              </a:rPr>
              <a:t> in an inch. Personally this is how I would do this, as it would allow me to display the results in both Imperial and Metric values.</a:t>
            </a:r>
          </a:p>
        </p:txBody>
      </p:sp>
    </p:spTree>
    <p:extLst>
      <p:ext uri="{BB962C8B-B14F-4D97-AF65-F5344CB8AC3E}">
        <p14:creationId xmlns:p14="http://schemas.microsoft.com/office/powerpoint/2010/main" val="85057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6AEA-DA03-417F-8258-814B2F06E6BB}"/>
              </a:ext>
            </a:extLst>
          </p:cNvPr>
          <p:cNvSpPr>
            <a:spLocks noGrp="1"/>
          </p:cNvSpPr>
          <p:nvPr>
            <p:ph type="title"/>
          </p:nvPr>
        </p:nvSpPr>
        <p:spPr/>
        <p:txBody>
          <a:bodyPr/>
          <a:lstStyle/>
          <a:p>
            <a:r>
              <a:rPr lang="en-US" dirty="0"/>
              <a:t>Circuit</a:t>
            </a:r>
            <a:br>
              <a:rPr lang="en-US" dirty="0"/>
            </a:br>
            <a:r>
              <a:rPr lang="en-US" dirty="0"/>
              <a:t>Hooking Up the HC-SR04</a:t>
            </a:r>
          </a:p>
        </p:txBody>
      </p:sp>
      <p:pic>
        <p:nvPicPr>
          <p:cNvPr id="8" name="Picture 7">
            <a:extLst>
              <a:ext uri="{FF2B5EF4-FFF2-40B4-BE49-F238E27FC236}">
                <a16:creationId xmlns:a16="http://schemas.microsoft.com/office/drawing/2014/main" id="{E7FA1FC6-88BA-4259-9160-8C8F936A5F31}"/>
              </a:ext>
            </a:extLst>
          </p:cNvPr>
          <p:cNvPicPr>
            <a:picLocks noChangeAspect="1"/>
          </p:cNvPicPr>
          <p:nvPr/>
        </p:nvPicPr>
        <p:blipFill>
          <a:blip r:embed="rId2"/>
          <a:stretch>
            <a:fillRect/>
          </a:stretch>
        </p:blipFill>
        <p:spPr>
          <a:xfrm>
            <a:off x="6569475" y="3746866"/>
            <a:ext cx="5488437" cy="3038124"/>
          </a:xfrm>
          <a:prstGeom prst="rect">
            <a:avLst/>
          </a:prstGeom>
        </p:spPr>
      </p:pic>
      <p:sp>
        <p:nvSpPr>
          <p:cNvPr id="9" name="Rectangle 8">
            <a:extLst>
              <a:ext uri="{FF2B5EF4-FFF2-40B4-BE49-F238E27FC236}">
                <a16:creationId xmlns:a16="http://schemas.microsoft.com/office/drawing/2014/main" id="{036E16BC-81DF-4F62-8DC8-A45230C6196D}"/>
              </a:ext>
            </a:extLst>
          </p:cNvPr>
          <p:cNvSpPr/>
          <p:nvPr/>
        </p:nvSpPr>
        <p:spPr>
          <a:xfrm>
            <a:off x="116331" y="1840305"/>
            <a:ext cx="11941581" cy="2123658"/>
          </a:xfrm>
          <a:prstGeom prst="rect">
            <a:avLst/>
          </a:prstGeom>
        </p:spPr>
        <p:txBody>
          <a:bodyPr wrap="square">
            <a:spAutoFit/>
          </a:bodyPr>
          <a:lstStyle/>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Connecting the HC-SR04 to the Arduino is pretty easy. You’ll need a couple of digital I/O ports and a connection to the Arduino’s 5-Volt and Ground pins.</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Actually if you’re short of pins you can even connect both the Trigger and Echo pins of the HC-SR04 to just one digital I/O pin on the Arduino and use code to switch the pin between output (to send the 10 </a:t>
            </a:r>
            <a:r>
              <a:rPr lang="en-US" sz="1200" dirty="0" err="1">
                <a:solidFill>
                  <a:srgbClr val="666666"/>
                </a:solidFill>
                <a:latin typeface="Lato"/>
              </a:rPr>
              <a:t>uS</a:t>
            </a:r>
            <a:r>
              <a:rPr lang="en-US" sz="1200" dirty="0">
                <a:solidFill>
                  <a:srgbClr val="666666"/>
                </a:solidFill>
                <a:latin typeface="Lato"/>
              </a:rPr>
              <a:t> pulse) and input (to receive the Echo pulse). </a:t>
            </a:r>
          </a:p>
          <a:p>
            <a:pPr algn="just"/>
            <a:endParaRPr lang="en-US" sz="1200" dirty="0">
              <a:solidFill>
                <a:srgbClr val="666666"/>
              </a:solidFill>
              <a:latin typeface="Lato"/>
            </a:endParaRPr>
          </a:p>
          <a:p>
            <a:pPr marL="171450" indent="-171450" algn="just">
              <a:buFont typeface="Arial" panose="020B0604020202020204" pitchFamily="34" charset="0"/>
              <a:buChar char="•"/>
            </a:pPr>
            <a:r>
              <a:rPr lang="en-US" sz="1200" dirty="0">
                <a:solidFill>
                  <a:srgbClr val="666666"/>
                </a:solidFill>
                <a:latin typeface="Lato"/>
              </a:rPr>
              <a:t>Some ultrasonic sensors actually have only one pin that does both Trigger and Echo. </a:t>
            </a:r>
          </a:p>
          <a:p>
            <a:pPr marL="171450" indent="-171450" algn="just">
              <a:buFont typeface="Arial" panose="020B0604020202020204" pitchFamily="34" charset="0"/>
              <a:buChar char="•"/>
            </a:pPr>
            <a:endParaRPr lang="en-US" sz="1200" dirty="0">
              <a:solidFill>
                <a:srgbClr val="666666"/>
              </a:solidFill>
              <a:latin typeface="Lato"/>
            </a:endParaRPr>
          </a:p>
          <a:p>
            <a:pPr marL="171450" indent="-171450" algn="just" fontAlgn="base">
              <a:buFont typeface="Arial" panose="020B0604020202020204" pitchFamily="34" charset="0"/>
              <a:buChar char="•"/>
            </a:pPr>
            <a:r>
              <a:rPr lang="en-US" sz="1200" dirty="0">
                <a:solidFill>
                  <a:srgbClr val="666666"/>
                </a:solidFill>
                <a:latin typeface="Lato"/>
              </a:rPr>
              <a:t>Most of the examples I’ll be showing you here use the more conventional two-pin method. Any Arduino and any digital I/O pins that are free can be used so if you wish to hook it up to a different set of I/O pins then simply change the sketches to reflect those changes.  For our demo I’ll use an Arduino Uno and pin 10 for the Trigger and pin 13 for the Echo.</a:t>
            </a:r>
          </a:p>
        </p:txBody>
      </p:sp>
      <p:sp>
        <p:nvSpPr>
          <p:cNvPr id="10" name="Rectangle 9">
            <a:extLst>
              <a:ext uri="{FF2B5EF4-FFF2-40B4-BE49-F238E27FC236}">
                <a16:creationId xmlns:a16="http://schemas.microsoft.com/office/drawing/2014/main" id="{F9DEB01D-2E78-41EA-8AA9-5F1156B9150A}"/>
              </a:ext>
            </a:extLst>
          </p:cNvPr>
          <p:cNvSpPr/>
          <p:nvPr/>
        </p:nvSpPr>
        <p:spPr>
          <a:xfrm>
            <a:off x="116331" y="3963963"/>
            <a:ext cx="6096000" cy="646331"/>
          </a:xfrm>
          <a:prstGeom prst="rect">
            <a:avLst/>
          </a:prstGeom>
        </p:spPr>
        <p:txBody>
          <a:bodyPr>
            <a:spAutoFit/>
          </a:bodyPr>
          <a:lstStyle/>
          <a:p>
            <a:pPr marL="171450" indent="-171450" algn="just" fontAlgn="base">
              <a:buFont typeface="Arial" panose="020B0604020202020204" pitchFamily="34" charset="0"/>
              <a:buChar char="•"/>
            </a:pPr>
            <a:r>
              <a:rPr lang="en-US" sz="1200" dirty="0">
                <a:solidFill>
                  <a:srgbClr val="666666"/>
                </a:solidFill>
                <a:latin typeface="Lato"/>
              </a:rPr>
              <a:t>The application notes for the HC-SR04 stress that you need to have the Ground pin connected before you hook up VCC (5-Volts), so if you’re experimenting “live” on a solderless breadboard you might want to keep that in mind.</a:t>
            </a:r>
          </a:p>
        </p:txBody>
      </p:sp>
    </p:spTree>
    <p:extLst>
      <p:ext uri="{BB962C8B-B14F-4D97-AF65-F5344CB8AC3E}">
        <p14:creationId xmlns:p14="http://schemas.microsoft.com/office/powerpoint/2010/main" val="993478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1" name="Rectangle 10">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DB47024-63DA-46E1-9182-136173A3FC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kern="1200" cap="all" baseline="0" dirty="0">
                <a:solidFill>
                  <a:schemeClr val="tx1"/>
                </a:solidFill>
                <a:latin typeface="+mj-lt"/>
                <a:ea typeface="+mj-ea"/>
                <a:cs typeface="+mj-cs"/>
              </a:rPr>
              <a:t>Actual PICS</a:t>
            </a:r>
            <a:endParaRPr lang="en-US" sz="5400" kern="1200" cap="all" baseline="0">
              <a:solidFill>
                <a:schemeClr val="tx1"/>
              </a:solidFill>
              <a:latin typeface="+mj-lt"/>
              <a:ea typeface="+mj-ea"/>
              <a:cs typeface="+mj-cs"/>
            </a:endParaRPr>
          </a:p>
        </p:txBody>
      </p:sp>
      <p:cxnSp>
        <p:nvCxnSpPr>
          <p:cNvPr id="15" name="Straight Connector 14">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58404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EDEF-6046-4858-B926-9278F8DC512A}"/>
              </a:ext>
            </a:extLst>
          </p:cNvPr>
          <p:cNvSpPr>
            <a:spLocks noGrp="1"/>
          </p:cNvSpPr>
          <p:nvPr>
            <p:ph type="title"/>
          </p:nvPr>
        </p:nvSpPr>
        <p:spPr>
          <a:xfrm>
            <a:off x="2895600" y="764373"/>
            <a:ext cx="8610600" cy="1293028"/>
          </a:xfrm>
        </p:spPr>
        <p:txBody>
          <a:bodyPr/>
          <a:lstStyle/>
          <a:p>
            <a:r>
              <a:rPr lang="en-US" dirty="0"/>
              <a:t>Actual PICS</a:t>
            </a:r>
          </a:p>
        </p:txBody>
      </p:sp>
      <p:pic>
        <p:nvPicPr>
          <p:cNvPr id="3" name="Picture 2">
            <a:extLst>
              <a:ext uri="{FF2B5EF4-FFF2-40B4-BE49-F238E27FC236}">
                <a16:creationId xmlns:a16="http://schemas.microsoft.com/office/drawing/2014/main" id="{AD7E5393-B808-432A-BA8C-BE2879992B5F}"/>
              </a:ext>
            </a:extLst>
          </p:cNvPr>
          <p:cNvPicPr>
            <a:picLocks noChangeAspect="1"/>
          </p:cNvPicPr>
          <p:nvPr/>
        </p:nvPicPr>
        <p:blipFill>
          <a:blip r:embed="rId2"/>
          <a:stretch>
            <a:fillRect/>
          </a:stretch>
        </p:blipFill>
        <p:spPr>
          <a:xfrm>
            <a:off x="807112" y="1639724"/>
            <a:ext cx="6676764" cy="5007574"/>
          </a:xfrm>
          <a:prstGeom prst="rect">
            <a:avLst/>
          </a:prstGeom>
        </p:spPr>
      </p:pic>
    </p:spTree>
    <p:extLst>
      <p:ext uri="{BB962C8B-B14F-4D97-AF65-F5344CB8AC3E}">
        <p14:creationId xmlns:p14="http://schemas.microsoft.com/office/powerpoint/2010/main" val="6089898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Override1.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themeOverride>
</file>

<file path=docProps/app.xml><?xml version="1.0" encoding="utf-8"?>
<Properties xmlns="http://schemas.openxmlformats.org/officeDocument/2006/extended-properties" xmlns:vt="http://schemas.openxmlformats.org/officeDocument/2006/docPropsVTypes">
  <TotalTime>8</TotalTime>
  <Words>3613</Words>
  <Application>Microsoft Office PowerPoint</Application>
  <PresentationFormat>Widescreen</PresentationFormat>
  <Paragraphs>516</Paragraphs>
  <Slides>41</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8" baseType="lpstr">
      <vt:lpstr>Arial</vt:lpstr>
      <vt:lpstr>Century Gothic</vt:lpstr>
      <vt:lpstr>inherit</vt:lpstr>
      <vt:lpstr>Lato</vt:lpstr>
      <vt:lpstr>Wingdings</vt:lpstr>
      <vt:lpstr>Vapor Trail</vt:lpstr>
      <vt:lpstr>Packager Shell Object</vt:lpstr>
      <vt:lpstr>Sending Sensor Data To Android Phone</vt:lpstr>
      <vt:lpstr>Power Saving Modes Arduino</vt:lpstr>
      <vt:lpstr>HARDWARE &amp; SOFTWARE requirements</vt:lpstr>
      <vt:lpstr>Hardware Required</vt:lpstr>
      <vt:lpstr>Ultrasonic sensor hc-sr04</vt:lpstr>
      <vt:lpstr>HC-SR04 Ultrasonic Sensor</vt:lpstr>
      <vt:lpstr>Circuit Hooking Up the HC-SR04</vt:lpstr>
      <vt:lpstr>Actual PICS</vt:lpstr>
      <vt:lpstr>Actual PICS</vt:lpstr>
      <vt:lpstr>Code  Hooking Up the HC-SR04</vt:lpstr>
      <vt:lpstr>Code  Hooking Up the HC-SR04 USING “NEWPING” LIBRARY</vt:lpstr>
      <vt:lpstr>Code  Hooking Up the HC-SR04  NewPing Library  v01 - Distance</vt:lpstr>
      <vt:lpstr>Code  Hooking Up the HC-SR04  NewPing Library  v02 - Duration</vt:lpstr>
      <vt:lpstr>Code  Hooking Up the HC-SR04  NewPing Library  v03 - Iterations</vt:lpstr>
      <vt:lpstr>Hooking up hc-sr04 Using 3-Wire Mode</vt:lpstr>
      <vt:lpstr>Code  Hooking Up the HC-SR04  NewPing Library  v04 – THREE WIRE</vt:lpstr>
      <vt:lpstr>Using Multiple HC-SR04 Sensors</vt:lpstr>
      <vt:lpstr>Using Multiple HC-SR04 Sensors</vt:lpstr>
      <vt:lpstr> Code –  Using Multiple HC-SR04 Sensors</vt:lpstr>
      <vt:lpstr> Code –  Using Multiple HC-SR04 Sensors</vt:lpstr>
      <vt:lpstr>Be Kind to Animals!</vt:lpstr>
      <vt:lpstr>PINOUT</vt:lpstr>
      <vt:lpstr>PINOUT</vt:lpstr>
      <vt:lpstr>Hobby project(s)</vt:lpstr>
      <vt:lpstr>Circuit</vt:lpstr>
      <vt:lpstr>Hookup</vt:lpstr>
      <vt:lpstr>Actual PICS</vt:lpstr>
      <vt:lpstr>Actual PICS</vt:lpstr>
      <vt:lpstr>Ultrasonic Sensor Test Sketch</vt:lpstr>
      <vt:lpstr>Code –  Ultrasonic Sensor Test Sketch</vt:lpstr>
      <vt:lpstr>Code –  Ultrasonic Sensor Test Sketch</vt:lpstr>
      <vt:lpstr>I2C Based Ultrasonic Sensor</vt:lpstr>
      <vt:lpstr>Remote I2C Sensor Array</vt:lpstr>
      <vt:lpstr>Code –  i2c based sensor array</vt:lpstr>
      <vt:lpstr>Code Explanation - SLAVE</vt:lpstr>
      <vt:lpstr>Code –  i2c based sensor array</vt:lpstr>
      <vt:lpstr>Code Explanation - master</vt:lpstr>
      <vt:lpstr>TROUBLESHOOT guide</vt:lpstr>
      <vt:lpstr>TROUBLESHOOT guide</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a I2C based sensor Array</dc:title>
  <dc:creator>Sudhanshu Gupta</dc:creator>
  <cp:lastModifiedBy>Sudhanshu Gupta</cp:lastModifiedBy>
  <cp:revision>6</cp:revision>
  <dcterms:created xsi:type="dcterms:W3CDTF">2019-10-29T14:55:08Z</dcterms:created>
  <dcterms:modified xsi:type="dcterms:W3CDTF">2019-10-31T08:03:51Z</dcterms:modified>
</cp:coreProperties>
</file>